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916" r:id="rId2"/>
    <p:sldId id="1753" r:id="rId3"/>
    <p:sldId id="1754" r:id="rId4"/>
    <p:sldId id="1760" r:id="rId5"/>
    <p:sldId id="1574" r:id="rId6"/>
    <p:sldId id="1606" r:id="rId7"/>
    <p:sldId id="1543" r:id="rId8"/>
    <p:sldId id="1748" r:id="rId9"/>
    <p:sldId id="1544" r:id="rId10"/>
    <p:sldId id="1749" r:id="rId11"/>
    <p:sldId id="1498" r:id="rId12"/>
    <p:sldId id="1499" r:id="rId13"/>
    <p:sldId id="1636" r:id="rId14"/>
    <p:sldId id="1591" r:id="rId15"/>
    <p:sldId id="1592" r:id="rId16"/>
    <p:sldId id="1593" r:id="rId17"/>
    <p:sldId id="1644" r:id="rId18"/>
    <p:sldId id="1617" r:id="rId19"/>
    <p:sldId id="1509" r:id="rId20"/>
    <p:sldId id="1576" r:id="rId21"/>
    <p:sldId id="1511" r:id="rId22"/>
    <p:sldId id="1512" r:id="rId23"/>
    <p:sldId id="1515" r:id="rId24"/>
    <p:sldId id="1516" r:id="rId25"/>
    <p:sldId id="1711" r:id="rId26"/>
    <p:sldId id="1526" r:id="rId27"/>
    <p:sldId id="1645" r:id="rId28"/>
    <p:sldId id="1761" r:id="rId29"/>
    <p:sldId id="1646" r:id="rId30"/>
    <p:sldId id="1647" r:id="rId31"/>
    <p:sldId id="1712" r:id="rId32"/>
    <p:sldId id="1599" r:id="rId33"/>
    <p:sldId id="1759" r:id="rId34"/>
    <p:sldId id="1756" r:id="rId35"/>
    <p:sldId id="1650" r:id="rId36"/>
    <p:sldId id="1762" r:id="rId37"/>
    <p:sldId id="1772" r:id="rId38"/>
    <p:sldId id="1771" r:id="rId39"/>
    <p:sldId id="1768" r:id="rId40"/>
    <p:sldId id="1763" r:id="rId41"/>
    <p:sldId id="1766" r:id="rId42"/>
    <p:sldId id="1764" r:id="rId43"/>
    <p:sldId id="1765" r:id="rId44"/>
    <p:sldId id="1770" r:id="rId45"/>
    <p:sldId id="1767" r:id="rId46"/>
    <p:sldId id="1648" r:id="rId47"/>
    <p:sldId id="1534" r:id="rId48"/>
    <p:sldId id="1742" r:id="rId49"/>
    <p:sldId id="1558" r:id="rId50"/>
    <p:sldId id="1654" r:id="rId51"/>
    <p:sldId id="1700" r:id="rId52"/>
    <p:sldId id="1609" r:id="rId53"/>
    <p:sldId id="1588" r:id="rId54"/>
    <p:sldId id="1619" r:id="rId55"/>
  </p:sldIdLst>
  <p:sldSz cx="12192000" cy="6858000"/>
  <p:notesSz cx="6805613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3DCB"/>
    <a:srgbClr val="F711FC"/>
    <a:srgbClr val="00FF00"/>
    <a:srgbClr val="D9E4F2"/>
    <a:srgbClr val="C0C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8398" autoAdjust="0"/>
  </p:normalViewPr>
  <p:slideViewPr>
    <p:cSldViewPr>
      <p:cViewPr varScale="1">
        <p:scale>
          <a:sx n="143" d="100"/>
          <a:sy n="143" d="100"/>
        </p:scale>
        <p:origin x="98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0588"/>
    </p:cViewPr>
  </p:sorterViewPr>
  <p:notesViewPr>
    <p:cSldViewPr>
      <p:cViewPr varScale="1">
        <p:scale>
          <a:sx n="92" d="100"/>
          <a:sy n="92" d="100"/>
        </p:scale>
        <p:origin x="306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4F9D816-C270-40CD-99B2-B10414EAE688}" type="datetimeFigureOut">
              <a:rPr lang="en-SG"/>
              <a:pPr>
                <a:defRPr/>
              </a:pPr>
              <a:t>8/9/2022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FFB827-1F43-4ECD-AC55-9CBBEE4E5C18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7322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65C7F5-93E1-4C11-ADF2-B7AEF20C1AE4}" type="datetimeFigureOut">
              <a:rPr lang="en-SG"/>
              <a:pPr>
                <a:defRPr/>
              </a:pPr>
              <a:t>8/9/2022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518F3B7-3696-45BF-AF4C-73856AD7B843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20111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138.net/zhongyao/cai-141.html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 minute talk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25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8199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35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84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5647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547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3 X AAI = 7.5     14 X AAI = 35    high X 3=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2145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3 X AAI = 7.5     14 X AAI = 35    high X 3=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9680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</a:t>
            </a:r>
            <a:r>
              <a:rPr lang="en-US" sz="1600" dirty="0" err="1"/>
              <a:t>Jusakul</a:t>
            </a:r>
            <a:r>
              <a:rPr lang="en-US" sz="1600" dirty="0"/>
              <a:t>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  <a:p>
            <a:r>
              <a:rPr lang="en-US" dirty="0"/>
              <a:t>Esophagus:</a:t>
            </a:r>
          </a:p>
          <a:p>
            <a:r>
              <a:rPr lang="en-SG" dirty="0"/>
              <a:t>Yan et al, 2019, Nat </a:t>
            </a:r>
            <a:r>
              <a:rPr lang="en-SG" dirty="0" err="1"/>
              <a:t>Commun</a:t>
            </a:r>
            <a:r>
              <a:rPr lang="en-SG" dirty="0"/>
              <a:t>, doi: 10.1038/s41467-019-09255-1</a:t>
            </a:r>
          </a:p>
          <a:p>
            <a:r>
              <a:rPr lang="en-SG" dirty="0"/>
              <a:t>Cui et al., 2020, Cell Research, </a:t>
            </a:r>
            <a:r>
              <a:rPr lang="en-US" dirty="0"/>
              <a:t>doi: 10.1038/s41422-020-0333-6</a:t>
            </a:r>
            <a:endParaRPr lang="en-S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42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https://www.e138.net/zhongyao/cai-141.html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5212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916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4531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0058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2588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8311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0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 (</a:t>
            </a:r>
            <a:r>
              <a:rPr lang="en-US" dirty="0" err="1"/>
              <a:t>Cosyns</a:t>
            </a:r>
            <a:r>
              <a:rPr lang="en-US" dirty="0"/>
              <a:t> 2003; </a:t>
            </a:r>
            <a:r>
              <a:rPr lang="en-US" dirty="0" err="1"/>
              <a:t>Nortier</a:t>
            </a:r>
            <a:r>
              <a:rPr lang="en-US" dirty="0"/>
              <a:t> et al. 2000)</a:t>
            </a:r>
          </a:p>
          <a:p>
            <a:r>
              <a:rPr lang="en-US" dirty="0"/>
              <a:t>Adducts: </a:t>
            </a:r>
            <a:r>
              <a:rPr lang="en-US" dirty="0" err="1"/>
              <a:t>Nortier</a:t>
            </a:r>
            <a:r>
              <a:rPr lang="en-US" dirty="0"/>
              <a:t> et al., 2000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2544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of 0.5 g over average of 13 months</a:t>
            </a:r>
          </a:p>
          <a:p>
            <a:r>
              <a:rPr lang="en-US" dirty="0"/>
              <a:t>AA adducts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3580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mouse kidney (hematoxylin and eosin staining, ×400; scale bars, 25 um)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 10,: accumulation of proteinaceous fluid within the tubules of the AA-treated kidney (*)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days 30 and 90:  tubular epithelial cells were necrotic and had collapsed, leaving the tubular basement membrane naked (#).</a:t>
            </a:r>
            <a:b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There were few signs of regeneration.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The glomeruli demonstrated ischemic shrinkage (arrowhead).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90</a:t>
            </a:r>
            <a:r>
              <a:rPr lang="en-US" sz="18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inflammatory infiltration (arrow) in the </a:t>
            </a:r>
            <a:r>
              <a:rPr lang="en-US" sz="18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interstitium</a:t>
            </a: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urothelial dysplasia had developed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(50 mg/kg) for 3 days 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Cosyns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intraperitoneal 0.1 mg AA/kg/day 5/7 days during 17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5) and 21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5 6) 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Estimated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dose in Belgium? In he *powder* it was up to 2.9 mg / g – see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 of aristolochic acids in Chinese herbs. Lancet 1994;343:174 ??? Cannot find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Dickman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review: “The maximal daily dose of AA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ingested by the cluster of Belgian women is estimated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0.025 mg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kg1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body weight daily for an average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13 months (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Cosyns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2003;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Nortier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2000),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74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481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83125-FBC4-476F-A3E4-661A949818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7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1FA3A-4AFC-4ADC-BD42-7FB28ABBC5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7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476A4-7C5B-49EB-81A5-86A282772B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2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B4C55-9A55-45A0-A2A5-ECC3126D7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8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4F299-2F44-4E4C-9C92-A07BA2233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293A7-5ED1-4201-8E73-621F4D11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2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C4B13-925A-4B92-B8F5-AE3EEDB83C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7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B465D-2B07-4782-9D38-CDF7B0E66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1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F0F32-E763-409B-A0CB-46F9931D5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4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860CA-F002-46AF-ADB7-093EF444B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9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799CA-F869-4691-B492-07707101C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3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DFCA33-4A9E-4BA9-B4D1-12C44FA5E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10591800" y="76200"/>
            <a:ext cx="1460377" cy="1075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kids.britannica.com/comptons/art-55105/Singapor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gif"/><Relationship Id="rId4" Type="http://schemas.openxmlformats.org/officeDocument/2006/relationships/hyperlink" Target="http://kids.britannica.com/comptons/art-55105/Singapor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43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44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96958" y="369333"/>
            <a:ext cx="10363200" cy="2208744"/>
          </a:xfrm>
        </p:spPr>
        <p:txBody>
          <a:bodyPr/>
          <a:lstStyle/>
          <a:p>
            <a:pPr algn="l"/>
            <a:r>
              <a:rPr lang="en-US" sz="4800" dirty="0"/>
              <a:t>Aristolochic acid in herbal medicine is a common cause of liver cancer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932B11-9EE9-4B96-A336-1693F1683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0" y="3439115"/>
            <a:ext cx="5118100" cy="1287145"/>
          </a:xfrm>
        </p:spPr>
        <p:txBody>
          <a:bodyPr/>
          <a:lstStyle/>
          <a:p>
            <a:pPr algn="l"/>
            <a:r>
              <a:rPr lang="en-US" sz="2800" dirty="0"/>
              <a:t>Steven G. Rozen</a:t>
            </a:r>
          </a:p>
          <a:p>
            <a:pPr algn="l"/>
            <a:r>
              <a:rPr lang="en-US" sz="2400" dirty="0"/>
              <a:t>steverozen@pm.me</a:t>
            </a:r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 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ssl.gstatic.com/ui/v1/icons/mail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1" y="1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6477000" y="5334000"/>
            <a:ext cx="1656271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8305800" y="5223348"/>
            <a:ext cx="3581400" cy="1329852"/>
          </a:xfrm>
          <a:prstGeom prst="rect">
            <a:avLst/>
          </a:prstGeom>
        </p:spPr>
      </p:pic>
      <p:sp>
        <p:nvSpPr>
          <p:cNvPr id="10" name="Subtitle 6">
            <a:extLst>
              <a:ext uri="{FF2B5EF4-FFF2-40B4-BE49-F238E27FC236}">
                <a16:creationId xmlns:a16="http://schemas.microsoft.com/office/drawing/2014/main" id="{83E17415-D2AA-486F-8004-A88DB5595EE7}"/>
              </a:ext>
            </a:extLst>
          </p:cNvPr>
          <p:cNvSpPr txBox="1">
            <a:spLocks/>
          </p:cNvSpPr>
          <p:nvPr/>
        </p:nvSpPr>
        <p:spPr bwMode="auto">
          <a:xfrm>
            <a:off x="496958" y="2594921"/>
            <a:ext cx="5118100" cy="2959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8 September 2022</a:t>
            </a:r>
          </a:p>
          <a:p>
            <a:pPr algn="l"/>
            <a:endParaRPr lang="en-US" sz="2800" dirty="0"/>
          </a:p>
          <a:p>
            <a:pPr algn="l"/>
            <a:endParaRPr lang="en-US" sz="2800" dirty="0"/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Hepatotoxicity Special Interest Group Seminar Series</a:t>
            </a:r>
          </a:p>
          <a:p>
            <a:pPr algn="l"/>
            <a:r>
              <a:rPr lang="en-US" sz="2800" dirty="0"/>
              <a:t>By Zoom</a:t>
            </a:r>
            <a:endParaRPr lang="en-SG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6F619C-3E9F-474F-948F-C0A8AA3DA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58" y="3200400"/>
            <a:ext cx="3233426" cy="131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7" descr="nature07943-f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0" t="9585" r="12000" b="60204"/>
          <a:stretch/>
        </p:blipFill>
        <p:spPr bwMode="auto">
          <a:xfrm>
            <a:off x="5881008" y="2598965"/>
            <a:ext cx="1170297" cy="16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800" dirty="0"/>
              <a:t>Later, we can think about how some of the mutations promote cancer</a:t>
            </a: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9" name="Lightning Bolt 8"/>
          <p:cNvSpPr/>
          <p:nvPr/>
        </p:nvSpPr>
        <p:spPr>
          <a:xfrm>
            <a:off x="4509407" y="2827565"/>
            <a:ext cx="1657350" cy="5143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1" name="Rectangle 10"/>
          <p:cNvSpPr/>
          <p:nvPr/>
        </p:nvSpPr>
        <p:spPr>
          <a:xfrm>
            <a:off x="4124599" y="2187486"/>
            <a:ext cx="1813559" cy="19851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SG" sz="12450" b="1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9520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3952" r="25633" b="-974"/>
          <a:stretch/>
        </p:blipFill>
        <p:spPr>
          <a:xfrm>
            <a:off x="201168" y="1673352"/>
            <a:ext cx="3429000" cy="4087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60"/>
          <a:stretch/>
        </p:blipFill>
        <p:spPr>
          <a:xfrm>
            <a:off x="3962400" y="1524000"/>
            <a:ext cx="4074183" cy="2560320"/>
          </a:xfrm>
          <a:prstGeom prst="rect">
            <a:avLst/>
          </a:prstGeom>
        </p:spPr>
      </p:pic>
      <p:pic>
        <p:nvPicPr>
          <p:cNvPr id="2050" name="Picture 2" descr="https://lh6.googleusercontent.com/ZwRf1w_l14R8RSKgPGX4Xca2Mx-BXSJD3xdU-W7xqgfcLgOOaOfo6AO4fmMQQMHDCylgq6gP5o-QegZCgTw-mvKTqsJ6cSYFrxSGdT8XtnMhZGwNyNL5QitNYr6WPaCnTpek0R1JGs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2592" r="49061" b="53653"/>
          <a:stretch/>
        </p:blipFill>
        <p:spPr bwMode="auto">
          <a:xfrm>
            <a:off x="2154936" y="3651173"/>
            <a:ext cx="5138928" cy="30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97704" y="173113"/>
            <a:ext cx="10591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/>
              <a:t>Cancer epidemiology and prevention: aristolochic acid (AA)</a:t>
            </a:r>
            <a:br>
              <a:rPr lang="en-US" sz="3600" dirty="0"/>
            </a:br>
            <a:r>
              <a:rPr lang="en-US" sz="3600" dirty="0"/>
              <a:t>AA occurs naturally in plants widely used as herbal medicine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0383"/>
          <a:stretch/>
        </p:blipFill>
        <p:spPr>
          <a:xfrm>
            <a:off x="5437634" y="3590895"/>
            <a:ext cx="3124200" cy="3486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4478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62"/>
          <a:stretch/>
        </p:blipFill>
        <p:spPr>
          <a:xfrm>
            <a:off x="8036583" y="3082774"/>
            <a:ext cx="4035552" cy="240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2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0zb336Y-KFTONMjacQ4RuHapXswdy_GBl9huZiWn417jO-_OnSoe8txSyndE5qN3uNACatVsjItyksuRnRohAxQg9uVBCBWkRevSmt76C1KSxeMIwL_34ZwFF50a1t3TZsqsgOdh1Z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t="29256" r="36408" b="22770"/>
          <a:stretch/>
        </p:blipFill>
        <p:spPr bwMode="auto">
          <a:xfrm>
            <a:off x="0" y="1441686"/>
            <a:ext cx="4088313" cy="323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8kmcKNifZOEHaKeB3ec3UdR6l9ZYo-epqSPLvD-s8hGIFSwP8zBA9-aW26cI9SfM8aWni7sEBCRV6OLxbdpdocpsxmFl7y5QXogDjUu4N7bHCKCPjEKbHXEX94QbeSSpouXSOTJvn8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16541" r="34601" b="15107"/>
          <a:stretch/>
        </p:blipFill>
        <p:spPr bwMode="auto">
          <a:xfrm>
            <a:off x="6184046" y="914400"/>
            <a:ext cx="5068882" cy="383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kaGjiongTydgFwKdc4noP_kUHoA3yIInVzhb9EjTYlMyss00Szbv4Z6Kx-E5VVL1hVKz07G7a9KfN1W7q1fvgBR4MYxiCY-idRYzRUzZMpDlZjnspn58AKh0q7W6DdfTFUcdfXNH2q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42716" r="55052" b="30267"/>
          <a:stretch/>
        </p:blipFill>
        <p:spPr bwMode="auto">
          <a:xfrm>
            <a:off x="4099848" y="3140758"/>
            <a:ext cx="3985948" cy="272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7005" y="12474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892" y="1044497"/>
            <a:ext cx="1462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Romania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400" y="2667000"/>
            <a:ext cx="97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Brazil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657600" y="5181600"/>
            <a:ext cx="87333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125200" cy="990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Not just Chinese herbal medicine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7600" y="5029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cymbifera</a:t>
            </a:r>
            <a:endParaRPr lang="en-US" sz="28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91233" y="1940500"/>
            <a:ext cx="3429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indica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8332220" y="2534037"/>
            <a:ext cx="1482939" cy="3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2400" y="46482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clematitis</a:t>
            </a:r>
            <a:endParaRPr lang="en-US" sz="28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51054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Combats cancer, ulcers, prevents hair loss and hemorrhoids</a:t>
            </a:r>
          </a:p>
        </p:txBody>
      </p:sp>
    </p:spTree>
    <p:extLst>
      <p:ext uri="{BB962C8B-B14F-4D97-AF65-F5344CB8AC3E}">
        <p14:creationId xmlns:p14="http://schemas.microsoft.com/office/powerpoint/2010/main" val="2356418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84" y="240079"/>
            <a:ext cx="10515600" cy="705583"/>
          </a:xfrm>
        </p:spPr>
        <p:txBody>
          <a:bodyPr/>
          <a:lstStyle/>
          <a:p>
            <a:r>
              <a:rPr lang="en-US" dirty="0"/>
              <a:t>AA: well-known nephrotoxin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679" t="23173" r="10962" b="7220"/>
          <a:stretch/>
        </p:blipFill>
        <p:spPr>
          <a:xfrm>
            <a:off x="609600" y="838200"/>
            <a:ext cx="9210213" cy="36517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63773" y="375862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1891</a:t>
            </a:r>
          </a:p>
        </p:txBody>
      </p:sp>
      <p:sp>
        <p:nvSpPr>
          <p:cNvPr id="6" name="Oval 5"/>
          <p:cNvSpPr/>
          <p:nvPr/>
        </p:nvSpPr>
        <p:spPr>
          <a:xfrm>
            <a:off x="7086600" y="3733800"/>
            <a:ext cx="1458685" cy="6749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84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10972800" cy="1143000"/>
          </a:xfrm>
        </p:spPr>
        <p:txBody>
          <a:bodyPr/>
          <a:lstStyle/>
          <a:p>
            <a:pPr algn="l"/>
            <a:r>
              <a:rPr lang="en-US" sz="4000" dirty="0"/>
              <a:t>1990s: AA emerged as a human health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066800"/>
            <a:ext cx="11430000" cy="4525963"/>
          </a:xfrm>
        </p:spPr>
        <p:txBody>
          <a:bodyPr/>
          <a:lstStyle/>
          <a:p>
            <a:r>
              <a:rPr lang="en-US" dirty="0"/>
              <a:t>~100 young women developed end stage kidney disease</a:t>
            </a:r>
          </a:p>
          <a:p>
            <a:r>
              <a:rPr lang="en-US" dirty="0"/>
              <a:t>Single weight-loss clinic in Europe</a:t>
            </a:r>
          </a:p>
          <a:p>
            <a:r>
              <a:rPr lang="zh-TW" altLang="en-US" b="1" dirty="0">
                <a:solidFill>
                  <a:srgbClr val="FF0000"/>
                </a:solidFill>
              </a:rPr>
              <a:t>汉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漢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zh-TW" altLang="en-US" dirty="0"/>
              <a:t>防己</a:t>
            </a:r>
            <a:r>
              <a:rPr lang="en-US" altLang="zh-TW" dirty="0"/>
              <a:t>, </a:t>
            </a:r>
            <a:r>
              <a:rPr lang="en-US" b="1" dirty="0">
                <a:solidFill>
                  <a:srgbClr val="FF0000"/>
                </a:solidFill>
              </a:rPr>
              <a:t>hàn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r>
              <a:rPr lang="en-US" dirty="0"/>
              <a:t>  replaced by </a:t>
            </a:r>
            <a:r>
              <a:rPr lang="zh-CN" altLang="en-US" b="1" dirty="0">
                <a:solidFill>
                  <a:srgbClr val="FF0000"/>
                </a:solidFill>
              </a:rPr>
              <a:t>广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廣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防己</a:t>
            </a:r>
            <a:r>
              <a:rPr lang="en-US" altLang="zh-CN" dirty="0"/>
              <a:t>, </a:t>
            </a:r>
            <a:r>
              <a:rPr lang="en-US" b="1" dirty="0">
                <a:solidFill>
                  <a:srgbClr val="FF0000"/>
                </a:solidFill>
              </a:rPr>
              <a:t>guǎng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2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6858000" cy="1143000"/>
          </a:xfrm>
        </p:spPr>
        <p:txBody>
          <a:bodyPr/>
          <a:lstStyle/>
          <a:p>
            <a:pPr algn="l"/>
            <a:r>
              <a:rPr lang="zh-TW" altLang="en-US" sz="3600" dirty="0">
                <a:solidFill>
                  <a:srgbClr val="FF0000"/>
                </a:solidFill>
              </a:rPr>
              <a:t>漢</a:t>
            </a:r>
            <a:r>
              <a:rPr lang="zh-TW" altLang="en-US" sz="3600" dirty="0"/>
              <a:t>防己</a:t>
            </a:r>
            <a:r>
              <a:rPr lang="en-US" altLang="zh-TW" sz="3600" dirty="0"/>
              <a:t>, </a:t>
            </a:r>
            <a:r>
              <a:rPr lang="zh-CN" altLang="en-US" sz="3600" b="1" dirty="0">
                <a:solidFill>
                  <a:srgbClr val="FF0000"/>
                </a:solidFill>
              </a:rPr>
              <a:t>汉</a:t>
            </a:r>
            <a:r>
              <a:rPr lang="zh-CN" altLang="en-US" sz="3600" b="1" dirty="0"/>
              <a:t>防己</a:t>
            </a:r>
            <a:r>
              <a:rPr lang="en-US" altLang="zh-CN" sz="3600" dirty="0"/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hàn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altLang="zh-CN" sz="3600" dirty="0"/>
            </a:br>
            <a:r>
              <a:rPr lang="en-US" altLang="zh-CN" sz="3600" dirty="0"/>
              <a:t>(genus </a:t>
            </a:r>
            <a:r>
              <a:rPr lang="en-US" altLang="zh-CN" sz="3600" i="1" dirty="0"/>
              <a:t>Stephania</a:t>
            </a:r>
            <a:r>
              <a:rPr lang="en-US" altLang="zh-CN" sz="3600" dirty="0"/>
              <a:t> – no AA)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416" t="41663" r="19677" b="17929"/>
          <a:stretch/>
        </p:blipFill>
        <p:spPr>
          <a:xfrm>
            <a:off x="1447800" y="1905000"/>
            <a:ext cx="8686800" cy="36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8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763000" cy="1447800"/>
          </a:xfrm>
        </p:spPr>
        <p:txBody>
          <a:bodyPr>
            <a:noAutofit/>
          </a:bodyPr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廣</a:t>
            </a:r>
            <a:r>
              <a:rPr lang="zh-CN" altLang="en-US" sz="3600" dirty="0"/>
              <a:t>防己</a:t>
            </a:r>
            <a:r>
              <a:rPr lang="en-US" altLang="zh-CN" sz="3600"/>
              <a:t>, </a:t>
            </a:r>
            <a:r>
              <a:rPr lang="zh-CN" altLang="en-US" sz="3600" b="1">
                <a:solidFill>
                  <a:srgbClr val="FF0000"/>
                </a:solidFill>
              </a:rPr>
              <a:t>广</a:t>
            </a:r>
            <a:r>
              <a:rPr lang="zh-CN" altLang="en-US" sz="3600" dirty="0"/>
              <a:t>防己</a:t>
            </a:r>
            <a:r>
              <a:rPr lang="en-US" altLang="zh-CN" sz="3600" dirty="0"/>
              <a:t>, </a:t>
            </a:r>
            <a:r>
              <a:rPr lang="en-US" sz="3600" b="1" dirty="0">
                <a:solidFill>
                  <a:srgbClr val="FF0000"/>
                </a:solidFill>
              </a:rPr>
              <a:t>guǎng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sz="3600" dirty="0"/>
            </a:br>
            <a:r>
              <a:rPr lang="en-US" sz="3600" dirty="0"/>
              <a:t>(genus </a:t>
            </a:r>
            <a:r>
              <a:rPr lang="en-US" sz="3600" i="1" dirty="0"/>
              <a:t>Aristolochia</a:t>
            </a:r>
            <a:r>
              <a:rPr lang="en-US" sz="3600" dirty="0"/>
              <a:t> – has AA)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/>
          <a:srcRect l="322" t="33919" r="41467" b="-793"/>
          <a:stretch/>
        </p:blipFill>
        <p:spPr>
          <a:xfrm>
            <a:off x="685800" y="1371600"/>
            <a:ext cx="9160988" cy="50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76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Content Placeholder 4"/>
          <p:cNvPicPr>
            <a:picLocks/>
          </p:cNvPicPr>
          <p:nvPr/>
        </p:nvPicPr>
        <p:blipFill rotWithShape="1">
          <a:blip r:embed="rId3"/>
          <a:srcRect l="1385" t="81025" r="18377" b="1292"/>
          <a:stretch/>
        </p:blipFill>
        <p:spPr bwMode="auto">
          <a:xfrm>
            <a:off x="1621970" y="2920999"/>
            <a:ext cx="7431732" cy="187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12700"/>
            <a:ext cx="10515600" cy="71509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Details of kidney damage from AA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3"/>
          <a:srcRect l="1385" t="23807" r="18377" b="55367"/>
          <a:stretch/>
        </p:blipFill>
        <p:spPr>
          <a:xfrm>
            <a:off x="1621970" y="685800"/>
            <a:ext cx="7431732" cy="2213684"/>
          </a:xfrm>
          <a:prstGeom prst="rect">
            <a:avLst/>
          </a:prstGeom>
          <a:effectLst/>
        </p:spPr>
      </p:pic>
      <p:sp>
        <p:nvSpPr>
          <p:cNvPr id="6" name="TextBox 5"/>
          <p:cNvSpPr txBox="1"/>
          <p:nvPr/>
        </p:nvSpPr>
        <p:spPr>
          <a:xfrm>
            <a:off x="196817" y="1657290"/>
            <a:ext cx="125098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Untreated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" y="3330714"/>
            <a:ext cx="1403383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90 days after AA</a:t>
            </a:r>
          </a:p>
          <a:p>
            <a:pPr algn="r"/>
            <a:r>
              <a:rPr lang="en-US" sz="2000" dirty="0"/>
              <a:t>exposure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6934200" y="5029200"/>
            <a:ext cx="3352800" cy="917377"/>
            <a:chOff x="7239000" y="1447800"/>
            <a:chExt cx="3352800" cy="917377"/>
          </a:xfrm>
        </p:grpSpPr>
        <p:sp>
          <p:nvSpPr>
            <p:cNvPr id="11" name="TextBox 10"/>
            <p:cNvSpPr txBox="1"/>
            <p:nvPr/>
          </p:nvSpPr>
          <p:spPr>
            <a:xfrm>
              <a:off x="7239000" y="1447800"/>
              <a:ext cx="335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Poon, 2013, </a:t>
              </a:r>
              <a:r>
                <a:rPr lang="en-US" sz="1600" dirty="0" err="1"/>
                <a:t>doi:10.1126</a:t>
              </a:r>
              <a:r>
                <a:rPr lang="en-US" sz="1600" dirty="0"/>
                <a:t>/</a:t>
              </a:r>
              <a:r>
                <a:rPr lang="en-US" sz="1600" dirty="0" err="1"/>
                <a:t>scitranslmed.3006086</a:t>
              </a:r>
              <a:endParaRPr lang="en-US" sz="16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239000" y="2057400"/>
              <a:ext cx="1835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400X</a:t>
              </a:r>
              <a:r>
                <a:rPr lang="en-US" sz="1400" dirty="0"/>
                <a:t>, scale bar: 25 </a:t>
              </a:r>
              <a:r>
                <a:rPr lang="el-GR" sz="1400" dirty="0"/>
                <a:t>μ</a:t>
              </a:r>
              <a:r>
                <a:rPr lang="en-US" sz="1400" dirty="0"/>
                <a:t>m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200400" y="3212068"/>
            <a:ext cx="2819400" cy="369332"/>
            <a:chOff x="2743200" y="5334000"/>
            <a:chExt cx="2819400" cy="369332"/>
          </a:xfr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2743200" y="5486400"/>
              <a:ext cx="762000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048001" y="5334000"/>
              <a:ext cx="25145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Inflammatory infiltration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924800" y="3276600"/>
            <a:ext cx="2514600" cy="369332"/>
            <a:chOff x="6096000" y="5562600"/>
            <a:chExt cx="2514600" cy="369332"/>
          </a:xfr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6096000" y="5747266"/>
              <a:ext cx="1600200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6553200" y="5562600"/>
              <a:ext cx="2057400" cy="36933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Urothelial dysplasia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590800" y="3810000"/>
            <a:ext cx="3505200" cy="369332"/>
            <a:chOff x="2666999" y="3962400"/>
            <a:chExt cx="3505200" cy="369332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2666999" y="4147066"/>
              <a:ext cx="914400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971800" y="3962400"/>
              <a:ext cx="3200399" cy="369332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/>
                <a:t>Glomerulus: ischemic shrinkage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486400" y="4343400"/>
            <a:ext cx="3505200" cy="646331"/>
            <a:chOff x="4572000" y="6248400"/>
            <a:chExt cx="3505200" cy="646331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4572000" y="6342965"/>
              <a:ext cx="457201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800600" y="6248400"/>
              <a:ext cx="3276600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/>
                <a:t>Tubule with naked basement membrane (necrotic epithelium)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7772400" y="304800"/>
            <a:ext cx="4267200" cy="120032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Important: Leads to cancer </a:t>
            </a:r>
          </a:p>
          <a:p>
            <a:r>
              <a:rPr lang="en-US" dirty="0"/>
              <a:t>Many patients with AA kidney failure developed urothelial cancer</a:t>
            </a:r>
          </a:p>
          <a:p>
            <a:r>
              <a:rPr lang="en-US" dirty="0"/>
              <a:t>(</a:t>
            </a:r>
            <a:r>
              <a:rPr lang="en-US" dirty="0" err="1"/>
              <a:t>Nortier</a:t>
            </a:r>
            <a:r>
              <a:rPr lang="en-US" dirty="0"/>
              <a:t> et al., 2000, </a:t>
            </a:r>
            <a:r>
              <a:rPr lang="en-US" dirty="0" err="1"/>
              <a:t>NEJM</a:t>
            </a:r>
            <a:r>
              <a:rPr lang="en-US" dirty="0"/>
              <a:t>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772400" y="1752600"/>
            <a:ext cx="4267200" cy="64633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Upper tract (near kidney)</a:t>
            </a:r>
          </a:p>
          <a:p>
            <a:r>
              <a:rPr lang="en-US" dirty="0"/>
              <a:t>Normally rare</a:t>
            </a:r>
          </a:p>
        </p:txBody>
      </p:sp>
    </p:spTree>
    <p:extLst>
      <p:ext uri="{BB962C8B-B14F-4D97-AF65-F5344CB8AC3E}">
        <p14:creationId xmlns:p14="http://schemas.microsoft.com/office/powerpoint/2010/main" val="54755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133622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AA identified as a carcinogen:</a:t>
            </a:r>
          </a:p>
          <a:p>
            <a:r>
              <a:rPr lang="en-US" sz="4000" dirty="0"/>
              <a:t>Many of the AA-kidney-failure victims developed upper tract urothelial cancer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5257800"/>
            <a:ext cx="845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(</a:t>
            </a:r>
            <a:r>
              <a:rPr lang="en-US" sz="3200" dirty="0" err="1"/>
              <a:t>Nortier</a:t>
            </a:r>
            <a:r>
              <a:rPr lang="en-US" sz="3200" dirty="0"/>
              <a:t> et al., 2000, </a:t>
            </a:r>
            <a:r>
              <a:rPr lang="en-US" sz="3200" dirty="0" err="1"/>
              <a:t>NEJM</a:t>
            </a:r>
            <a:r>
              <a:rPr lang="en-US" sz="3200" dirty="0"/>
              <a:t>)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2362199" y="2286000"/>
            <a:ext cx="3385459" cy="4438378"/>
          </a:xfrm>
          <a:prstGeom prst="rect">
            <a:avLst/>
          </a:prstGeom>
        </p:spPr>
      </p:pic>
      <p:sp>
        <p:nvSpPr>
          <p:cNvPr id="2" name="Left Arrow 1"/>
          <p:cNvSpPr/>
          <p:nvPr/>
        </p:nvSpPr>
        <p:spPr>
          <a:xfrm>
            <a:off x="5029200" y="2971800"/>
            <a:ext cx="1828800" cy="838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3048000" y="2514600"/>
            <a:ext cx="914400" cy="1295400"/>
          </a:xfrm>
          <a:prstGeom prst="smileyFace">
            <a:avLst>
              <a:gd name="adj" fmla="val -4653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43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</a:t>
            </a:r>
            <a:br>
              <a:rPr lang="en-US" altLang="en-US" sz="2800" dirty="0"/>
            </a:br>
            <a:r>
              <a:rPr lang="en-US" altLang="en-US" sz="2800" dirty="0"/>
              <a:t>urothelial carcinoma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29000" y="6096000"/>
            <a:ext cx="650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43400" y="2819401"/>
            <a:ext cx="3505200" cy="2932568"/>
            <a:chOff x="2514600" y="2760883"/>
            <a:chExt cx="3943350" cy="2461241"/>
          </a:xfrm>
        </p:grpSpPr>
        <p:sp>
          <p:nvSpPr>
            <p:cNvPr id="32" name="TextBox 31"/>
            <p:cNvSpPr txBox="1"/>
            <p:nvPr/>
          </p:nvSpPr>
          <p:spPr>
            <a:xfrm>
              <a:off x="2514600" y="3336460"/>
              <a:ext cx="3943350" cy="188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4229100" y="2760883"/>
              <a:ext cx="685800" cy="6395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9067800" y="304800"/>
            <a:ext cx="883535" cy="22235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229600" y="685800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9600" y="3276600"/>
            <a:ext cx="32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bar represents the total number of single nucleotide mutations in a particular context </a:t>
            </a:r>
          </a:p>
        </p:txBody>
      </p:sp>
      <p:grpSp>
        <p:nvGrpSpPr>
          <p:cNvPr id="33" name="Group 32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36" name="TextBox 35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283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13343"/>
            <a:ext cx="10972800" cy="899046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sz="4800" dirty="0"/>
              <a:t>Singapore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31360" y="1155065"/>
            <a:ext cx="752856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/>
              <a:t>Tiny: 50 km (31 mi)  east-west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/>
              <a:t>Wealthy and healthy: life expectancy at birth 86.19 (US is 80.43)</a:t>
            </a:r>
          </a:p>
          <a:p>
            <a:r>
              <a:rPr lang="en-US" sz="2800" dirty="0"/>
              <a:t>70% ethnic Chinese but not part of China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A1265D-4113-4B55-A21B-63C3D1CC44F0}" type="slidenum">
              <a:rPr lang="en-US"/>
              <a:pPr>
                <a:defRPr/>
              </a:pPr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284" r="61413" b="12602"/>
          <a:stretch/>
        </p:blipFill>
        <p:spPr>
          <a:xfrm>
            <a:off x="8410456" y="226057"/>
            <a:ext cx="2103917" cy="9476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6448" y="5236435"/>
            <a:ext cx="432624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hlinkClick r:id="rId3"/>
              </a:rPr>
              <a:t>http://kids.britannica.com/comptons/art-55105/Singapore</a:t>
            </a:r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Stats: CIA World Factbook downloaded 2022 03 22</a:t>
            </a:r>
          </a:p>
        </p:txBody>
      </p:sp>
      <p:pic>
        <p:nvPicPr>
          <p:cNvPr id="10" name="Picture 2" descr="Map/Still:Singap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9" t="1741" r="12428" b="5353"/>
          <a:stretch/>
        </p:blipFill>
        <p:spPr bwMode="auto">
          <a:xfrm>
            <a:off x="142501" y="1382485"/>
            <a:ext cx="3627913" cy="34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2062771" y="3848035"/>
            <a:ext cx="275163" cy="2656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039D6-C8D0-4CF8-B2B9-BE5EC53FD285}"/>
              </a:ext>
            </a:extLst>
          </p:cNvPr>
          <p:cNvSpPr txBox="1"/>
          <p:nvPr/>
        </p:nvSpPr>
        <p:spPr>
          <a:xfrm>
            <a:off x="2476870" y="1382485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959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 urothelial carcinoma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629400" y="2743199"/>
            <a:ext cx="4724400" cy="1012683"/>
            <a:chOff x="5105400" y="2438402"/>
            <a:chExt cx="5248756" cy="1237538"/>
          </a:xfrm>
        </p:grpSpPr>
        <p:sp>
          <p:nvSpPr>
            <p:cNvPr id="40" name="TextBox 39"/>
            <p:cNvSpPr txBox="1"/>
            <p:nvPr/>
          </p:nvSpPr>
          <p:spPr>
            <a:xfrm>
              <a:off x="6294781" y="2810876"/>
              <a:ext cx="4059375" cy="865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</a:t>
              </a:r>
              <a:r>
                <a:rPr lang="en-US" sz="2000" b="1" dirty="0"/>
                <a:t>A</a:t>
              </a:r>
              <a:r>
                <a:rPr lang="en-US" sz="2000" dirty="0"/>
                <a:t>G &gt; A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  <a:p>
              <a:pPr algn="ctr"/>
              <a:r>
                <a:rPr lang="en-US" sz="2000" dirty="0"/>
                <a:t>Not as many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 flipV="1">
              <a:off x="5105400" y="2438402"/>
              <a:ext cx="1777804" cy="46559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8600" y="2819400"/>
            <a:ext cx="5638800" cy="1774686"/>
            <a:chOff x="228600" y="2819400"/>
            <a:chExt cx="5638800" cy="1774686"/>
          </a:xfrm>
        </p:grpSpPr>
        <p:grpSp>
          <p:nvGrpSpPr>
            <p:cNvPr id="42" name="Group 41"/>
            <p:cNvGrpSpPr/>
            <p:nvPr/>
          </p:nvGrpSpPr>
          <p:grpSpPr>
            <a:xfrm>
              <a:off x="228600" y="3200400"/>
              <a:ext cx="4038599" cy="1393686"/>
              <a:chOff x="4564773" y="2159042"/>
              <a:chExt cx="5730652" cy="1703138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4564773" y="2997116"/>
                <a:ext cx="5730652" cy="86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Mutations from C to A, C to G,  C to T</a:t>
                </a:r>
              </a:p>
              <a:p>
                <a:pPr algn="ctr"/>
                <a:r>
                  <a:rPr lang="en-US" sz="2000" dirty="0"/>
                  <a:t>Almost none</a:t>
                </a: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V="1">
                <a:off x="8565417" y="2159042"/>
                <a:ext cx="1081258" cy="83807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Left Brace 9"/>
            <p:cNvSpPr/>
            <p:nvPr/>
          </p:nvSpPr>
          <p:spPr>
            <a:xfrm rot="16200000">
              <a:off x="3657600" y="914400"/>
              <a:ext cx="304800" cy="4114800"/>
            </a:xfrm>
            <a:prstGeom prst="leftBrace">
              <a:avLst>
                <a:gd name="adj1" fmla="val 61535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9067800" y="304800"/>
            <a:ext cx="883535" cy="22235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229600" y="685800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4343400" y="2819400"/>
            <a:ext cx="3505200" cy="2932571"/>
            <a:chOff x="2514600" y="2760882"/>
            <a:chExt cx="3943350" cy="2461243"/>
          </a:xfrm>
        </p:grpSpPr>
        <p:sp>
          <p:nvSpPr>
            <p:cNvPr id="33" name="TextBox 32"/>
            <p:cNvSpPr txBox="1"/>
            <p:nvPr/>
          </p:nvSpPr>
          <p:spPr>
            <a:xfrm>
              <a:off x="2514600" y="3336460"/>
              <a:ext cx="3943350" cy="188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</a:t>
              </a:r>
              <a:r>
                <a:rPr lang="en-US" sz="2000" dirty="0" err="1"/>
                <a:t>C</a:t>
              </a:r>
              <a:r>
                <a:rPr lang="en-US" sz="2000" b="1" dirty="0" err="1"/>
                <a:t>T</a:t>
              </a:r>
              <a:r>
                <a:rPr lang="en-US" sz="2000" dirty="0" err="1"/>
                <a:t>G</a:t>
              </a:r>
              <a:r>
                <a:rPr lang="en-US" sz="2000" dirty="0"/>
                <a:t> mutations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4229100" y="2760882"/>
              <a:ext cx="685800" cy="6395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47" name="TextBox 46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3429000" y="60960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</p:spTree>
    <p:extLst>
      <p:ext uri="{BB962C8B-B14F-4D97-AF65-F5344CB8AC3E}">
        <p14:creationId xmlns:p14="http://schemas.microsoft.com/office/powerpoint/2010/main" val="44599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237" t="47001" r="21608" b="25169"/>
          <a:stretch/>
        </p:blipFill>
        <p:spPr>
          <a:xfrm>
            <a:off x="3962400" y="4724400"/>
            <a:ext cx="6781800" cy="746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8441303" cy="169123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2013:</a:t>
            </a:r>
            <a:br>
              <a:rPr lang="en-US" sz="3200" dirty="0"/>
            </a:br>
            <a:r>
              <a:rPr lang="en-US" sz="3200" dirty="0"/>
              <a:t>AA mutational signature in upper tract urothelial cancer and cell lines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1719941" y="3183873"/>
            <a:ext cx="1696029" cy="22235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04837" y="4876800"/>
            <a:ext cx="2261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AA e</a:t>
            </a:r>
            <a:r>
              <a:rPr lang="en-US" sz="2000" dirty="0"/>
              <a:t>xposed cell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2200" y="63246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7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</p:spTree>
    <p:extLst>
      <p:ext uri="{BB962C8B-B14F-4D97-AF65-F5344CB8AC3E}">
        <p14:creationId xmlns:p14="http://schemas.microsoft.com/office/powerpoint/2010/main" val="1685211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19433" t="47492" r="15400" b="26368"/>
          <a:stretch/>
        </p:blipFill>
        <p:spPr>
          <a:xfrm>
            <a:off x="4023937" y="2133601"/>
            <a:ext cx="6708199" cy="64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711" t="51672" r="8135" b="23652"/>
          <a:stretch/>
        </p:blipFill>
        <p:spPr>
          <a:xfrm>
            <a:off x="4102081" y="1371600"/>
            <a:ext cx="6616526" cy="606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068" y="83882"/>
            <a:ext cx="7886700" cy="929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2016:</a:t>
            </a:r>
            <a:br>
              <a:rPr lang="en-US" sz="3200" dirty="0"/>
            </a:br>
            <a:r>
              <a:rPr lang="en-US" sz="3200" dirty="0"/>
              <a:t>AA mutational signature in multiple tumor types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22696" r="13164" b="11583"/>
          <a:stretch/>
        </p:blipFill>
        <p:spPr>
          <a:xfrm flipH="1">
            <a:off x="1719941" y="3183873"/>
            <a:ext cx="1762360" cy="2223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8333" r="28108" b="7778"/>
          <a:stretch/>
        </p:blipFill>
        <p:spPr>
          <a:xfrm>
            <a:off x="1772195" y="1101055"/>
            <a:ext cx="1686416" cy="197249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37" idx="1"/>
          </p:cNvCxnSpPr>
          <p:nvPr/>
        </p:nvCxnSpPr>
        <p:spPr>
          <a:xfrm flipH="1" flipV="1">
            <a:off x="2667000" y="1600200"/>
            <a:ext cx="1352782" cy="285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34023" y="1959168"/>
            <a:ext cx="1228377" cy="47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3" idx="1"/>
          </p:cNvCxnSpPr>
          <p:nvPr/>
        </p:nvCxnSpPr>
        <p:spPr>
          <a:xfrm flipH="1">
            <a:off x="3249979" y="3400455"/>
            <a:ext cx="738128" cy="17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2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1" idx="1"/>
          </p:cNvCxnSpPr>
          <p:nvPr/>
        </p:nvCxnSpPr>
        <p:spPr>
          <a:xfrm flipH="1">
            <a:off x="3143482" y="4848255"/>
            <a:ext cx="837280" cy="362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226689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Bile duct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9782" y="1428690"/>
            <a:ext cx="682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Liver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52600" y="5486400"/>
            <a:ext cx="7195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Jusakul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l="19620" t="48722" r="16901" b="15495"/>
          <a:stretch/>
        </p:blipFill>
        <p:spPr>
          <a:xfrm>
            <a:off x="4038600" y="2895600"/>
            <a:ext cx="6620418" cy="8214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88107" y="3200400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Kidney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19769" t="52892" r="16415" b="15913"/>
          <a:stretch/>
        </p:blipFill>
        <p:spPr>
          <a:xfrm>
            <a:off x="4114800" y="4572001"/>
            <a:ext cx="6655564" cy="823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80762" y="4648200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Bladder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4FE22-6A88-4377-A63B-880632B7ECEA}"/>
              </a:ext>
            </a:extLst>
          </p:cNvPr>
          <p:cNvSpPr/>
          <p:nvPr/>
        </p:nvSpPr>
        <p:spPr>
          <a:xfrm>
            <a:off x="1432211" y="2624438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1F7C0B-E8B2-48B9-94CE-A2617E6FD37B}"/>
              </a:ext>
            </a:extLst>
          </p:cNvPr>
          <p:cNvSpPr/>
          <p:nvPr/>
        </p:nvSpPr>
        <p:spPr>
          <a:xfrm>
            <a:off x="1128725" y="1047903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8057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p of asia in flat style Free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5918" r="27796" b="24830"/>
          <a:stretch/>
        </p:blipFill>
        <p:spPr bwMode="auto">
          <a:xfrm>
            <a:off x="1981200" y="2286000"/>
            <a:ext cx="7086600" cy="44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45" y="169740"/>
            <a:ext cx="10515600" cy="1582860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2016: Taiwan a known hotspot for AA kidney failure</a:t>
            </a:r>
            <a:br>
              <a:rPr lang="en-US" sz="3600" dirty="0"/>
            </a:br>
            <a:r>
              <a:rPr lang="en-US" sz="3600" dirty="0"/>
              <a:t>and AA upper-tract urothelial cancer</a:t>
            </a:r>
            <a:br>
              <a:rPr lang="en-US" sz="3600" dirty="0"/>
            </a:br>
            <a:r>
              <a:rPr lang="en-US" sz="3600" dirty="0"/>
              <a:t>A good place to investigate AA in liver cancer</a:t>
            </a:r>
          </a:p>
        </p:txBody>
      </p:sp>
      <p:sp>
        <p:nvSpPr>
          <p:cNvPr id="4" name="Oval 3"/>
          <p:cNvSpPr/>
          <p:nvPr/>
        </p:nvSpPr>
        <p:spPr>
          <a:xfrm>
            <a:off x="5181600" y="3505200"/>
            <a:ext cx="914400" cy="875323"/>
          </a:xfrm>
          <a:prstGeom prst="ellipse">
            <a:avLst/>
          </a:prstGeom>
          <a:noFill/>
          <a:ln w="60325"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448800" y="6096000"/>
            <a:ext cx="240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created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39200" y="5638800"/>
            <a:ext cx="31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Chen, …., </a:t>
            </a:r>
            <a:r>
              <a:rPr lang="en-US" dirty="0" err="1"/>
              <a:t>Grollman</a:t>
            </a:r>
            <a:r>
              <a:rPr lang="en-US" dirty="0"/>
              <a:t>, </a:t>
            </a:r>
            <a:r>
              <a:rPr lang="en-US" dirty="0" err="1"/>
              <a:t>PNAS</a:t>
            </a:r>
            <a:r>
              <a:rPr lang="en-US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282158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52815"/>
          <a:stretch/>
        </p:blipFill>
        <p:spPr>
          <a:xfrm>
            <a:off x="457200" y="685800"/>
            <a:ext cx="11609572" cy="502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0400" y="838200"/>
            <a:ext cx="7010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0972800" cy="792162"/>
          </a:xfrm>
          <a:noFill/>
        </p:spPr>
        <p:txBody>
          <a:bodyPr/>
          <a:lstStyle/>
          <a:p>
            <a:pPr algn="l"/>
            <a:r>
              <a:rPr lang="en-US" sz="3200" dirty="0"/>
              <a:t>2017: 78% of Taiwan liver cancers (HCCs) had the AA signature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90800" y="762001"/>
            <a:ext cx="5656521" cy="2297723"/>
            <a:chOff x="2590800" y="903128"/>
            <a:chExt cx="5791200" cy="22093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9" t="34848" r="8781" b="58415"/>
            <a:stretch/>
          </p:blipFill>
          <p:spPr>
            <a:xfrm>
              <a:off x="2590800" y="903128"/>
              <a:ext cx="5791200" cy="66506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2590800" y="1647092"/>
              <a:ext cx="3276600" cy="14653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04800" y="5926722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1F7FE-7641-4E71-9AC7-406E950551C1}"/>
              </a:ext>
            </a:extLst>
          </p:cNvPr>
          <p:cNvSpPr txBox="1"/>
          <p:nvPr/>
        </p:nvSpPr>
        <p:spPr>
          <a:xfrm>
            <a:off x="5791200" y="1535726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Red bars show numbers of mutations caused by AA</a:t>
            </a:r>
          </a:p>
          <a:p>
            <a:r>
              <a:rPr lang="en-US" sz="2800" dirty="0">
                <a:solidFill>
                  <a:srgbClr val="C00000"/>
                </a:solidFill>
              </a:rPr>
              <a:t>(exome data)</a:t>
            </a:r>
          </a:p>
          <a:p>
            <a:endParaRPr lang="en-US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166645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6248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Ng, Poon, et al., Oct 2017 DOI: 10.1126/stranslmed.aan6446 and subsequent publications; Zhang et al., 2017, Gastroenterology, 10.1053/j.gastro.2017.03.024; Gao et al., 2019, Cell, 10.1016/j.cell.2019.08.052; </a:t>
            </a:r>
            <a:r>
              <a:rPr lang="en-US" sz="1200" dirty="0" err="1"/>
              <a:t>Xue</a:t>
            </a:r>
            <a:r>
              <a:rPr lang="en-US" sz="1200" dirty="0"/>
              <a:t> et al., 2019, Cancer Cell, 10.1016/j.ccell.2019.04.007; Unpublished data, 2022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6565"/>
            <a:ext cx="9111343" cy="1077686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900" dirty="0"/>
              <a:t>Today: 2,000 liver cancers – AA exposure is prevalent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96944" y="859277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7229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5" b="51705"/>
          <a:stretch/>
        </p:blipFill>
        <p:spPr>
          <a:xfrm>
            <a:off x="1066800" y="152400"/>
            <a:ext cx="9455710" cy="5867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19800" y="76200"/>
            <a:ext cx="1905000" cy="6019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37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87" b="2494"/>
          <a:stretch/>
        </p:blipFill>
        <p:spPr>
          <a:xfrm>
            <a:off x="1447800" y="76200"/>
            <a:ext cx="8991600" cy="65604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019800" y="76200"/>
            <a:ext cx="1905000" cy="6705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44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9AAB29-AB5C-811A-CF47-62348182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69555"/>
            <a:ext cx="9525000" cy="1327884"/>
          </a:xfrm>
        </p:spPr>
        <p:txBody>
          <a:bodyPr/>
          <a:lstStyle/>
          <a:p>
            <a:pPr algn="l"/>
            <a:r>
              <a:rPr lang="en-US" sz="2800" dirty="0"/>
              <a:t>Aflatoxin is a well-established liver carcinogen</a:t>
            </a:r>
            <a:br>
              <a:rPr lang="en-US" sz="2800" dirty="0"/>
            </a:br>
            <a:r>
              <a:rPr lang="en-US" sz="2800" dirty="0"/>
              <a:t>AA mutation counts and aflatoxin mutation counts in HCC are similar</a:t>
            </a:r>
            <a:endParaRPr lang="en-SG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8F2CD8-135E-F256-576A-05D46243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38F5C9-196A-0C19-5AFB-951E6A321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89" b="3198"/>
          <a:stretch/>
        </p:blipFill>
        <p:spPr>
          <a:xfrm>
            <a:off x="1888708" y="4659584"/>
            <a:ext cx="9220200" cy="78236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D3D7909-FDB4-CFC7-79B3-6E0B43A777C7}"/>
              </a:ext>
            </a:extLst>
          </p:cNvPr>
          <p:cNvGrpSpPr/>
          <p:nvPr/>
        </p:nvGrpSpPr>
        <p:grpSpPr>
          <a:xfrm>
            <a:off x="762000" y="1940130"/>
            <a:ext cx="10363200" cy="2269441"/>
            <a:chOff x="762000" y="2457896"/>
            <a:chExt cx="11958524" cy="25663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A3790C-8A8B-3D9A-0D61-560BC34DD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443"/>
            <a:stretch/>
          </p:blipFill>
          <p:spPr>
            <a:xfrm>
              <a:off x="762000" y="2457896"/>
              <a:ext cx="11958524" cy="103944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A7BE41-2E36-7877-93EF-76BEBCBA1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237"/>
            <a:stretch/>
          </p:blipFill>
          <p:spPr>
            <a:xfrm>
              <a:off x="762000" y="4015454"/>
              <a:ext cx="11943284" cy="100882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FC913A4-E07B-23A4-CC06-E5334F84E3B4}"/>
              </a:ext>
            </a:extLst>
          </p:cNvPr>
          <p:cNvSpPr txBox="1"/>
          <p:nvPr/>
        </p:nvSpPr>
        <p:spPr>
          <a:xfrm>
            <a:off x="1905000" y="19937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53DCB"/>
                </a:solidFill>
              </a:rPr>
              <a:t>7546</a:t>
            </a:r>
            <a:endParaRPr lang="en-SG" b="1" dirty="0">
              <a:solidFill>
                <a:srgbClr val="253DCB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F8A5D-7975-4748-D5AF-5500AD9A688C}"/>
              </a:ext>
            </a:extLst>
          </p:cNvPr>
          <p:cNvSpPr txBox="1"/>
          <p:nvPr/>
        </p:nvSpPr>
        <p:spPr>
          <a:xfrm>
            <a:off x="5334000" y="19937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3801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F62B3D-5B14-AA98-C03A-F341D52444DF}"/>
              </a:ext>
            </a:extLst>
          </p:cNvPr>
          <p:cNvSpPr txBox="1"/>
          <p:nvPr/>
        </p:nvSpPr>
        <p:spPr>
          <a:xfrm>
            <a:off x="7162800" y="199370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24597</a:t>
            </a:r>
            <a:endParaRPr lang="en-SG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EDB86-D429-A7C4-FA17-9AC06660DDAE}"/>
              </a:ext>
            </a:extLst>
          </p:cNvPr>
          <p:cNvSpPr txBox="1"/>
          <p:nvPr/>
        </p:nvSpPr>
        <p:spPr>
          <a:xfrm>
            <a:off x="1905000" y="3407152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53DCB"/>
                </a:solidFill>
              </a:rPr>
              <a:t>17847</a:t>
            </a:r>
            <a:endParaRPr lang="en-SG" b="1" dirty="0">
              <a:solidFill>
                <a:srgbClr val="253DCB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8076DE-F4FE-A891-2D13-99C5F9FA0BAA}"/>
              </a:ext>
            </a:extLst>
          </p:cNvPr>
          <p:cNvSpPr txBox="1"/>
          <p:nvPr/>
        </p:nvSpPr>
        <p:spPr>
          <a:xfrm>
            <a:off x="5334000" y="34071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6618</a:t>
            </a:r>
            <a:endParaRPr lang="en-SG" b="1" dirty="0">
              <a:solidFill>
                <a:srgbClr val="FF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4F5297-B825-149D-BEDC-E87591416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1676400"/>
            <a:ext cx="9144000" cy="2685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4D5628-AF43-3B68-8185-37F5DDF481B2}"/>
              </a:ext>
            </a:extLst>
          </p:cNvPr>
          <p:cNvSpPr txBox="1"/>
          <p:nvPr/>
        </p:nvSpPr>
        <p:spPr>
          <a:xfrm>
            <a:off x="3048000" y="4681436"/>
            <a:ext cx="407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Aflatoxin-associated mutational signature</a:t>
            </a:r>
            <a:endParaRPr lang="en-S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40C910-70B7-3D0F-9E39-51033B091AB6}"/>
              </a:ext>
            </a:extLst>
          </p:cNvPr>
          <p:cNvSpPr txBox="1"/>
          <p:nvPr/>
        </p:nvSpPr>
        <p:spPr>
          <a:xfrm>
            <a:off x="1295400" y="5729555"/>
            <a:ext cx="998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Zhang et al., 2017,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Gastroenterology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10.1053/j.gastro.2017.03.024 Genetic Features of Aflatoxin-Associated Hepatocellular Carcinoma; tumors from Qidong </a:t>
            </a:r>
            <a:r>
              <a:rPr lang="en-US" dirty="0"/>
              <a:t>(</a:t>
            </a:r>
            <a:r>
              <a:rPr lang="zh-CN" altLang="en-US" dirty="0"/>
              <a:t>启东</a:t>
            </a:r>
            <a:r>
              <a:rPr lang="en-SG" altLang="zh-CN" dirty="0"/>
              <a:t>)</a:t>
            </a:r>
            <a:r>
              <a:rPr lang="en-US" dirty="0"/>
              <a:t>;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38% of maize (corn) samples have aflatoxin </a:t>
            </a:r>
            <a:endParaRPr lang="en-S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66D06-006C-4770-52E7-4BF4E7463D91}"/>
              </a:ext>
            </a:extLst>
          </p:cNvPr>
          <p:cNvSpPr txBox="1"/>
          <p:nvPr/>
        </p:nvSpPr>
        <p:spPr>
          <a:xfrm>
            <a:off x="2590800" y="2903300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Aflatoxin-associated mutation counts</a:t>
            </a:r>
            <a:endParaRPr lang="en-S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F29BED-9AA4-D887-9A6C-02B0CCC06518}"/>
              </a:ext>
            </a:extLst>
          </p:cNvPr>
          <p:cNvSpPr txBox="1"/>
          <p:nvPr/>
        </p:nvSpPr>
        <p:spPr>
          <a:xfrm>
            <a:off x="7547681" y="1188884"/>
            <a:ext cx="3098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AA-associated mutation count</a:t>
            </a:r>
            <a:endParaRPr lang="en-SG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229E36-8A4A-B669-66FF-DBE3E512988A}"/>
              </a:ext>
            </a:extLst>
          </p:cNvPr>
          <p:cNvCxnSpPr/>
          <p:nvPr/>
        </p:nvCxnSpPr>
        <p:spPr>
          <a:xfrm flipH="1">
            <a:off x="7696200" y="1632405"/>
            <a:ext cx="152400" cy="352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1ECFD5-2654-BE08-0283-2B7DE08D15B4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231371" y="3087966"/>
            <a:ext cx="359429" cy="3610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07EB30-D576-FCB2-EDC8-26640494845C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660372" y="3234541"/>
            <a:ext cx="33057" cy="1726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51AAAAC-9A41-61C0-AAD9-3450EDB37269}"/>
              </a:ext>
            </a:extLst>
          </p:cNvPr>
          <p:cNvCxnSpPr>
            <a:cxnSpLocks/>
          </p:cNvCxnSpPr>
          <p:nvPr/>
        </p:nvCxnSpPr>
        <p:spPr>
          <a:xfrm flipH="1" flipV="1">
            <a:off x="2221211" y="2465346"/>
            <a:ext cx="369589" cy="422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24A60B-77A3-89F8-56E3-3AD41216D61B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660371" y="2363038"/>
            <a:ext cx="1" cy="584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620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152400"/>
            <a:ext cx="9355015" cy="914400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FF0000"/>
                </a:solidFill>
              </a:rPr>
              <a:t>Number of AA mutations was variable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0" t="55597" r="48010" b="-2560"/>
          <a:stretch/>
        </p:blipFill>
        <p:spPr>
          <a:xfrm rot="16200000">
            <a:off x="3173699" y="-1954499"/>
            <a:ext cx="4610100" cy="9738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5420213" y="2656987"/>
            <a:ext cx="1819729" cy="641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000" dirty="0"/>
              <a:t>Taiwan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Mainland China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Other SE Asia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Vietnam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Korea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Japan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North America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Europe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Mayo Clinic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No information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955989" y="2479989"/>
            <a:ext cx="4516173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AA signature mutations</a:t>
            </a:r>
          </a:p>
          <a:p>
            <a:pPr algn="ctr"/>
            <a:r>
              <a:rPr lang="en-US" sz="2800" dirty="0"/>
              <a:t>in tumours with the signature</a:t>
            </a:r>
          </a:p>
          <a:p>
            <a:pPr algn="ctr"/>
            <a:r>
              <a:rPr lang="en-US" sz="2800" dirty="0"/>
              <a:t>(mutations per megabase)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2400" y="2738735"/>
            <a:ext cx="3124200" cy="430887"/>
            <a:chOff x="152400" y="2667000"/>
            <a:chExt cx="3124200" cy="430887"/>
          </a:xfrm>
        </p:grpSpPr>
        <p:sp>
          <p:nvSpPr>
            <p:cNvPr id="7" name="Right Arrow 6"/>
            <p:cNvSpPr/>
            <p:nvPr/>
          </p:nvSpPr>
          <p:spPr>
            <a:xfrm>
              <a:off x="2286000" y="2745432"/>
              <a:ext cx="9906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400" y="2667000"/>
              <a:ext cx="2926122" cy="430887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2.26 AA mutations / Mb</a:t>
              </a:r>
              <a:endParaRPr lang="en-US" sz="2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2000" y="4034135"/>
            <a:ext cx="3124200" cy="430887"/>
            <a:chOff x="152400" y="2667000"/>
            <a:chExt cx="3124200" cy="430887"/>
          </a:xfrm>
        </p:grpSpPr>
        <p:sp>
          <p:nvSpPr>
            <p:cNvPr id="14" name="Right Arrow 13"/>
            <p:cNvSpPr/>
            <p:nvPr/>
          </p:nvSpPr>
          <p:spPr>
            <a:xfrm>
              <a:off x="2286000" y="2745432"/>
              <a:ext cx="9906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2400" y="2667000"/>
              <a:ext cx="2926122" cy="430887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0.29 AA mutations / Mb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619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4479"/>
            <a:ext cx="7426812" cy="1153816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dirty="0"/>
              <a:t>Duke-NUS </a:t>
            </a:r>
            <a:r>
              <a:rPr lang="en-US" altLang="zh-CN" dirty="0"/>
              <a:t>M</a:t>
            </a:r>
            <a:r>
              <a:rPr lang="en-US" dirty="0"/>
              <a:t>edical School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A1265D-4113-4B55-A21B-63C3D1CC44F0}" type="slidenum">
              <a:rPr lang="en-US"/>
              <a:pPr>
                <a:defRPr/>
              </a:pPr>
              <a:t>3</a:t>
            </a:fld>
            <a:endParaRPr lang="en-US"/>
          </a:p>
        </p:txBody>
      </p:sp>
      <p:pic>
        <p:nvPicPr>
          <p:cNvPr id="5124" name="Picture 6" descr="http://s3.frank.itlab.us/photo-essays/small/jan_06_0974_duke-n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91" y="1382485"/>
            <a:ext cx="2780110" cy="370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75813" y="1300447"/>
            <a:ext cx="5119739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57175" indent="-257175">
              <a:spcBef>
                <a:spcPct val="0"/>
              </a:spcBef>
            </a:pPr>
            <a:r>
              <a:rPr lang="en-US" altLang="en-US" sz="2400" dirty="0"/>
              <a:t>Nonprofit partnership</a:t>
            </a:r>
          </a:p>
          <a:p>
            <a:pPr marL="814388" lvl="1" indent="-257175">
              <a:spcBef>
                <a:spcPct val="0"/>
              </a:spcBef>
            </a:pPr>
            <a:r>
              <a:rPr lang="en-US" altLang="en-US" sz="2400" dirty="0"/>
              <a:t>Duke in North Carolina, USA</a:t>
            </a:r>
          </a:p>
          <a:p>
            <a:pPr marL="814388" lvl="1" indent="-257175">
              <a:spcBef>
                <a:spcPct val="0"/>
              </a:spcBef>
            </a:pPr>
            <a:r>
              <a:rPr lang="en-US" altLang="en-US" sz="2400" dirty="0"/>
              <a:t>National University of Singapore (NUS)</a:t>
            </a:r>
          </a:p>
          <a:p>
            <a:pPr marL="814388" lvl="1" indent="-257175">
              <a:spcBef>
                <a:spcPct val="0"/>
              </a:spcBef>
            </a:pPr>
            <a:r>
              <a:rPr lang="en-US" altLang="en-US" sz="2400" dirty="0"/>
              <a:t>SingHealth, largest public healthcare provider, 6 hospitals, 5,500 beds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284" r="61413" b="12602"/>
          <a:stretch/>
        </p:blipFill>
        <p:spPr>
          <a:xfrm>
            <a:off x="8410456" y="226057"/>
            <a:ext cx="2103917" cy="9476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6448" y="5236435"/>
            <a:ext cx="432624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hlinkClick r:id="rId4"/>
              </a:rPr>
              <a:t>http://kids.britannica.com/comptons/art-55105/Singapore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10" name="Picture 2" descr="Map/Still:Singapor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9" t="1741" r="12428" b="5353"/>
          <a:stretch/>
        </p:blipFill>
        <p:spPr bwMode="auto">
          <a:xfrm>
            <a:off x="142501" y="1371600"/>
            <a:ext cx="3627913" cy="34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69566F-652B-4B97-80D0-7C1DEBB34AB5}"/>
              </a:ext>
            </a:extLst>
          </p:cNvPr>
          <p:cNvSpPr txBox="1"/>
          <p:nvPr/>
        </p:nvSpPr>
        <p:spPr>
          <a:xfrm>
            <a:off x="2476870" y="1382485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China</a:t>
            </a:r>
            <a:endParaRPr lang="en-SG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C7A987-E1E6-494B-8BAC-5FF2EFED89F0}"/>
              </a:ext>
            </a:extLst>
          </p:cNvPr>
          <p:cNvSpPr/>
          <p:nvPr/>
        </p:nvSpPr>
        <p:spPr>
          <a:xfrm>
            <a:off x="2062771" y="3848035"/>
            <a:ext cx="275163" cy="2656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22460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899400" y="6356351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4" t="62970" r="1143" b="-2216"/>
          <a:stretch/>
        </p:blipFill>
        <p:spPr>
          <a:xfrm rot="16200000">
            <a:off x="3726149" y="-1294267"/>
            <a:ext cx="3429000" cy="8138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611146" y="2275858"/>
            <a:ext cx="4422621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Number of AA mutations</a:t>
            </a:r>
          </a:p>
          <a:p>
            <a:pPr algn="ctr"/>
            <a:r>
              <a:rPr lang="en-US" sz="2400" dirty="0"/>
              <a:t> in known driver genes, per tumor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582013" y="2123588"/>
            <a:ext cx="1819729" cy="641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sz="2000" dirty="0"/>
              <a:t>Taiwan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Mainland China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Other SE Asia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Vietnam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Korea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Japan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North America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Europe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Mayo Clinic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Unknown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26114"/>
            <a:ext cx="9067800" cy="1092222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Many AA-exposed liver cancers have multiple known cancer driver genes with AA mutations (as of 2017)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20181-1024-43AE-9A6D-12A1B874D880}"/>
              </a:ext>
            </a:extLst>
          </p:cNvPr>
          <p:cNvSpPr txBox="1"/>
          <p:nvPr/>
        </p:nvSpPr>
        <p:spPr>
          <a:xfrm>
            <a:off x="4146027" y="6082824"/>
            <a:ext cx="2691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Geographical region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925044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6026515"/>
            <a:ext cx="1158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Ng, Poon, et al., Oct 2017 DOI: 10.1126/stranslmed.aan6446 and subsequent publications; Zhang et al., 2017, Gastroenterology, 10.1053/j.gastro.2017.03.024;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Gao et al., 2019, </a:t>
            </a:r>
            <a:r>
              <a:rPr lang="fr-FR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, 10.1016/j.cell.2019.08.052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Xue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2019, Cancer Cell,10.1016/j.ccell.2019.04.007;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Hsieh et al.,  2008, 10.1186/1749-8546-3-13;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Chen et al., 2018,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International Journal of Cancer,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10.1002/ijc.31544; Chen et al., 2019,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Cancer Epidemiology, Biomarkers &amp; Prevention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10.1158/1055-9965.EPI-19-0023;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Lu et al. 2019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Hepatology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10.1002/hep.30863; </a:t>
            </a:r>
            <a:r>
              <a:rPr lang="es-E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Chen et al., 2022, </a:t>
            </a:r>
            <a:r>
              <a:rPr lang="es-E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Acta </a:t>
            </a:r>
            <a:r>
              <a:rPr lang="es-ES" altLang="zh-C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Pharmaceutica</a:t>
            </a:r>
            <a:r>
              <a:rPr lang="es-E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zh-C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Sinica</a:t>
            </a:r>
            <a:r>
              <a:rPr lang="es-E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 B</a:t>
            </a:r>
            <a:r>
              <a:rPr lang="es-E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10.1016/j.apsb.2021.11.011 </a:t>
            </a:r>
          </a:p>
          <a:p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6565"/>
            <a:ext cx="9111343" cy="1077686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900" dirty="0"/>
              <a:t>Strong evidence that AA can cause liver cancer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96944" y="859277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F00DC2B-2162-4C0B-AAF9-81AC6CC23896}"/>
              </a:ext>
            </a:extLst>
          </p:cNvPr>
          <p:cNvSpPr txBox="1"/>
          <p:nvPr/>
        </p:nvSpPr>
        <p:spPr>
          <a:xfrm>
            <a:off x="1790700" y="2043542"/>
            <a:ext cx="50292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Known mutagen and urinary tract carcinogen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AB5031-F1D0-4E38-B0D5-E3736790C2AE}"/>
              </a:ext>
            </a:extLst>
          </p:cNvPr>
          <p:cNvSpPr txBox="1"/>
          <p:nvPr/>
        </p:nvSpPr>
        <p:spPr>
          <a:xfrm>
            <a:off x="2590800" y="2495490"/>
            <a:ext cx="6172200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Multiple known cancer driver genes with AA mutations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F399CE-288D-4836-9FA8-7A639EEC97CB}"/>
              </a:ext>
            </a:extLst>
          </p:cNvPr>
          <p:cNvSpPr txBox="1"/>
          <p:nvPr/>
        </p:nvSpPr>
        <p:spPr>
          <a:xfrm>
            <a:off x="3505200" y="2937247"/>
            <a:ext cx="6629400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Linear relationship between AA dose and risk of liver cancer in hepatitis-B-infected and hepatitis-C-infected patients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95CE5C-B6D1-46AA-8480-1D779BBED200}"/>
              </a:ext>
            </a:extLst>
          </p:cNvPr>
          <p:cNvGrpSpPr/>
          <p:nvPr/>
        </p:nvGrpSpPr>
        <p:grpSpPr>
          <a:xfrm>
            <a:off x="4341036" y="3731385"/>
            <a:ext cx="3429000" cy="1938992"/>
            <a:chOff x="5334000" y="3886200"/>
            <a:chExt cx="3429000" cy="19389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4FEA90-DD0F-468B-B585-9CCEB837752C}"/>
                </a:ext>
              </a:extLst>
            </p:cNvPr>
            <p:cNvSpPr txBox="1"/>
            <p:nvPr/>
          </p:nvSpPr>
          <p:spPr>
            <a:xfrm>
              <a:off x="5334000" y="3886200"/>
              <a:ext cx="3429000" cy="19389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53DCB"/>
              </a:solidFill>
            </a:ln>
            <a:effectLst>
              <a:outerShdw blurRad="50800" dist="266700" dir="27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marL="0" lvl="1">
                <a:spcAft>
                  <a:spcPts val="600"/>
                </a:spcAft>
              </a:pPr>
              <a:r>
                <a:rPr lang="en-US" sz="2000" dirty="0"/>
                <a:t>AA causes liver cancer in mice</a:t>
              </a:r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</p:txBody>
        </p:sp>
        <p:pic>
          <p:nvPicPr>
            <p:cNvPr id="28" name="Picture 6" descr="http://buyjingos.com/wp-content/uploads/2017/11/dead-mouse-1024x562-1-300x165.jpg">
              <a:extLst>
                <a:ext uri="{FF2B5EF4-FFF2-40B4-BE49-F238E27FC236}">
                  <a16:creationId xmlns:a16="http://schemas.microsoft.com/office/drawing/2014/main" id="{68F14EE7-5F52-4DA8-8FD9-84B8C3CE25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36" t="20666" r="1836" b="15430"/>
            <a:stretch/>
          </p:blipFill>
          <p:spPr bwMode="auto">
            <a:xfrm>
              <a:off x="5486400" y="4419600"/>
              <a:ext cx="2857500" cy="1004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497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924800" cy="762000"/>
          </a:xfrm>
        </p:spPr>
        <p:txBody>
          <a:bodyPr/>
          <a:lstStyle/>
          <a:p>
            <a:pPr algn="l"/>
            <a:r>
              <a:rPr lang="en-US" dirty="0"/>
              <a:t>AA causes liver cancer in mice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990600"/>
            <a:ext cx="54102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mutational features of aristolochic acid-induced mouse and human liver cancers</a:t>
            </a:r>
          </a:p>
          <a:p>
            <a:r>
              <a:rPr lang="en-US" sz="2400" dirty="0"/>
              <a:t>Zhao-Ning Lu, Qing Luo, Li-Nan Zhao, </a:t>
            </a:r>
          </a:p>
          <a:p>
            <a:r>
              <a:rPr lang="en-US" sz="2400" dirty="0"/>
              <a:t>Yi Shi, Na Wang, Lan Wang,  </a:t>
            </a:r>
          </a:p>
          <a:p>
            <a:r>
              <a:rPr lang="en-US" sz="2400" dirty="0" err="1"/>
              <a:t>Ze-Guang</a:t>
            </a:r>
            <a:r>
              <a:rPr lang="en-US" sz="2400" dirty="0"/>
              <a:t> Han</a:t>
            </a:r>
          </a:p>
          <a:p>
            <a:r>
              <a:rPr lang="en-US" sz="2400" i="1" dirty="0"/>
              <a:t>Hepatology, </a:t>
            </a:r>
            <a:r>
              <a:rPr lang="en-US" sz="2400" dirty="0"/>
              <a:t>2019, 10.1002/</a:t>
            </a:r>
            <a:r>
              <a:rPr lang="en-US" sz="2400" dirty="0" err="1"/>
              <a:t>hep.30863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3605" t="20342" r="12258" b="5470"/>
          <a:stretch/>
        </p:blipFill>
        <p:spPr>
          <a:xfrm>
            <a:off x="5824728" y="1143000"/>
            <a:ext cx="6367272" cy="50878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57600" y="5791200"/>
            <a:ext cx="3037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Months after exposure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57800" y="10668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275851" y="3496549"/>
            <a:ext cx="273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Tumor incidence (%)</a:t>
            </a:r>
          </a:p>
        </p:txBody>
      </p:sp>
      <p:sp>
        <p:nvSpPr>
          <p:cNvPr id="5" name="Rectangle 4"/>
          <p:cNvSpPr/>
          <p:nvPr/>
        </p:nvSpPr>
        <p:spPr>
          <a:xfrm>
            <a:off x="6553200" y="3200400"/>
            <a:ext cx="14478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05800" y="1600200"/>
            <a:ext cx="14478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372600" y="1447800"/>
            <a:ext cx="457200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11430000" y="1447800"/>
            <a:ext cx="457200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363200" y="1219200"/>
            <a:ext cx="14478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144000" y="2030535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** or * = significant </a:t>
            </a:r>
          </a:p>
          <a:p>
            <a:r>
              <a:rPr lang="en-US" sz="2400" dirty="0"/>
              <a:t>versus untreated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7C4F32-2EAA-A9DE-2E82-25B0DDABED37}"/>
              </a:ext>
            </a:extLst>
          </p:cNvPr>
          <p:cNvSpPr txBox="1"/>
          <p:nvPr/>
        </p:nvSpPr>
        <p:spPr>
          <a:xfrm>
            <a:off x="6838671" y="1981200"/>
            <a:ext cx="2053511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2.5 mg/kg X 3</a:t>
            </a:r>
          </a:p>
          <a:p>
            <a:r>
              <a:rPr lang="en-US" sz="2400" dirty="0"/>
              <a:t>2.5 mg/kg X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F750A-7FFE-378A-831A-5001E662DD64}"/>
              </a:ext>
            </a:extLst>
          </p:cNvPr>
          <p:cNvSpPr txBox="1"/>
          <p:nvPr/>
        </p:nvSpPr>
        <p:spPr>
          <a:xfrm>
            <a:off x="6858000" y="2738735"/>
            <a:ext cx="16655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5 mg/kg X 3</a:t>
            </a:r>
          </a:p>
        </p:txBody>
      </p:sp>
    </p:spTree>
    <p:extLst>
      <p:ext uri="{BB962C8B-B14F-4D97-AF65-F5344CB8AC3E}">
        <p14:creationId xmlns:p14="http://schemas.microsoft.com/office/powerpoint/2010/main" val="2304825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924800" cy="762000"/>
          </a:xfrm>
        </p:spPr>
        <p:txBody>
          <a:bodyPr/>
          <a:lstStyle/>
          <a:p>
            <a:pPr algn="l"/>
            <a:r>
              <a:rPr lang="en-US" dirty="0"/>
              <a:t>AA causes liver cancer in mice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7800" y="10668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05800" y="1600200"/>
            <a:ext cx="14478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372600" y="1447800"/>
            <a:ext cx="457200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11430000" y="1447800"/>
            <a:ext cx="457200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363200" y="1219200"/>
            <a:ext cx="14478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F5BB1-AF29-B234-A9A5-96443F7F8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03"/>
          <a:stretch/>
        </p:blipFill>
        <p:spPr>
          <a:xfrm>
            <a:off x="6188303" y="1524000"/>
            <a:ext cx="4080359" cy="5219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BF750A-7FFE-378A-831A-5001E662DD64}"/>
              </a:ext>
            </a:extLst>
          </p:cNvPr>
          <p:cNvSpPr txBox="1"/>
          <p:nvPr/>
        </p:nvSpPr>
        <p:spPr>
          <a:xfrm rot="19943224">
            <a:off x="9384735" y="851871"/>
            <a:ext cx="16655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5 mg/kg X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9E0A03-F966-6F38-F6E3-438792E63A7F}"/>
              </a:ext>
            </a:extLst>
          </p:cNvPr>
          <p:cNvSpPr txBox="1"/>
          <p:nvPr/>
        </p:nvSpPr>
        <p:spPr>
          <a:xfrm rot="19943224">
            <a:off x="7019917" y="830404"/>
            <a:ext cx="18980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2.5 mg/kg X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3C24B3-69AA-7DB9-D8A1-4BE14B865EA3}"/>
              </a:ext>
            </a:extLst>
          </p:cNvPr>
          <p:cNvSpPr txBox="1"/>
          <p:nvPr/>
        </p:nvSpPr>
        <p:spPr>
          <a:xfrm rot="19943224">
            <a:off x="8162072" y="761970"/>
            <a:ext cx="205351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2.5 mg/kg X 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8F6994-22C2-948A-D875-42575510EC93}"/>
              </a:ext>
            </a:extLst>
          </p:cNvPr>
          <p:cNvSpPr txBox="1"/>
          <p:nvPr/>
        </p:nvSpPr>
        <p:spPr>
          <a:xfrm>
            <a:off x="381000" y="990600"/>
            <a:ext cx="54102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mutational features of aristolochic acid-induced mouse and human liver cancers</a:t>
            </a:r>
          </a:p>
          <a:p>
            <a:r>
              <a:rPr lang="en-US" sz="2400" dirty="0"/>
              <a:t>Zhao-Ning Lu, Qing Luo, Li-Nan Zhao, </a:t>
            </a:r>
          </a:p>
          <a:p>
            <a:r>
              <a:rPr lang="en-US" sz="2400" dirty="0"/>
              <a:t>Yi Shi, Na Wang, Lan Wang,  </a:t>
            </a:r>
          </a:p>
          <a:p>
            <a:r>
              <a:rPr lang="en-US" sz="2400" dirty="0" err="1"/>
              <a:t>Ze-Guang</a:t>
            </a:r>
            <a:r>
              <a:rPr lang="en-US" sz="2400" dirty="0"/>
              <a:t> Han</a:t>
            </a:r>
          </a:p>
          <a:p>
            <a:r>
              <a:rPr lang="en-US" sz="2400" i="1" dirty="0"/>
              <a:t>Hepatology, </a:t>
            </a:r>
            <a:r>
              <a:rPr lang="en-US" sz="2400" dirty="0"/>
              <a:t>2019, 10.1002/</a:t>
            </a:r>
            <a:r>
              <a:rPr lang="en-US" sz="2400" dirty="0" err="1"/>
              <a:t>hep.30863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4826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505F-EBBB-D7FB-B293-4EBA16D8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421FB-DC4F-0269-C777-E84967CE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E87CC-B363-60A9-BCD3-01DB65D3D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524000"/>
            <a:ext cx="6886450" cy="4512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8F0FF6-7964-66D3-A900-792DA0AD4B1C}"/>
              </a:ext>
            </a:extLst>
          </p:cNvPr>
          <p:cNvSpPr txBox="1"/>
          <p:nvPr/>
        </p:nvSpPr>
        <p:spPr>
          <a:xfrm>
            <a:off x="419100" y="32004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Chen et al., 2022, </a:t>
            </a:r>
            <a:r>
              <a:rPr lang="en-US" i="1" dirty="0"/>
              <a:t>Acta Pharmaceutica </a:t>
            </a:r>
            <a:r>
              <a:rPr lang="en-US" i="1" dirty="0" err="1"/>
              <a:t>Sinica</a:t>
            </a:r>
            <a:r>
              <a:rPr lang="en-US" i="1" dirty="0"/>
              <a:t> B</a:t>
            </a:r>
            <a:r>
              <a:rPr lang="en-US" dirty="0"/>
              <a:t> 10.1016/j.apsb.2021.11.011 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2EBDE-8F3C-000D-4108-398FB13DEAAD}"/>
              </a:ext>
            </a:extLst>
          </p:cNvPr>
          <p:cNvSpPr txBox="1"/>
          <p:nvPr/>
        </p:nvSpPr>
        <p:spPr>
          <a:xfrm>
            <a:off x="838200" y="1752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IP injection at 2 weeks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80051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EFE0C6-C252-4AD4-B4A6-48D402170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3" t="11111" r="44949" b="43758"/>
          <a:stretch/>
        </p:blipFill>
        <p:spPr bwMode="auto">
          <a:xfrm>
            <a:off x="1856243" y="1086874"/>
            <a:ext cx="877780" cy="241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/>
          <a:srcRect l="21233" t="59565" r="15014" b="11861"/>
          <a:stretch/>
        </p:blipFill>
        <p:spPr>
          <a:xfrm>
            <a:off x="4038601" y="4955814"/>
            <a:ext cx="6735344" cy="793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19433" t="47492" r="15400" b="26368"/>
          <a:stretch/>
        </p:blipFill>
        <p:spPr>
          <a:xfrm>
            <a:off x="4023937" y="3279413"/>
            <a:ext cx="6708199" cy="64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6711" t="51672" r="8135" b="23652"/>
          <a:stretch/>
        </p:blipFill>
        <p:spPr>
          <a:xfrm>
            <a:off x="4102081" y="2517412"/>
            <a:ext cx="6616526" cy="606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02" y="90650"/>
            <a:ext cx="9752498" cy="844214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2021: Six cancer types with AA mutagenesis</a:t>
            </a:r>
            <a:br>
              <a:rPr lang="en-US" sz="3200" dirty="0"/>
            </a:br>
            <a:r>
              <a:rPr lang="en-US" sz="3200" dirty="0"/>
              <a:t>Strong evidence for causal roles in liver and urothelial cancers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22696" r="13164" b="11583"/>
          <a:stretch/>
        </p:blipFill>
        <p:spPr>
          <a:xfrm flipH="1">
            <a:off x="1719941" y="4329685"/>
            <a:ext cx="1762360" cy="2223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13239" r="28108" b="7778"/>
          <a:stretch/>
        </p:blipFill>
        <p:spPr>
          <a:xfrm>
            <a:off x="1772195" y="2362200"/>
            <a:ext cx="1686416" cy="1857158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37" idx="1"/>
          </p:cNvCxnSpPr>
          <p:nvPr/>
        </p:nvCxnSpPr>
        <p:spPr>
          <a:xfrm flipH="1" flipV="1">
            <a:off x="2667000" y="2746012"/>
            <a:ext cx="1352782" cy="285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34023" y="3104980"/>
            <a:ext cx="1228377" cy="47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3" idx="1"/>
          </p:cNvCxnSpPr>
          <p:nvPr/>
        </p:nvCxnSpPr>
        <p:spPr>
          <a:xfrm flipH="1">
            <a:off x="3249979" y="4546267"/>
            <a:ext cx="738128" cy="17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2" idx="1"/>
          </p:cNvCxnSpPr>
          <p:nvPr/>
        </p:nvCxnSpPr>
        <p:spPr>
          <a:xfrm flipH="1" flipV="1">
            <a:off x="2971800" y="4727212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1" idx="1"/>
          </p:cNvCxnSpPr>
          <p:nvPr/>
        </p:nvCxnSpPr>
        <p:spPr>
          <a:xfrm flipH="1">
            <a:off x="3143482" y="5994067"/>
            <a:ext cx="837280" cy="362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5165302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3412702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Bile duct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9782" y="2574502"/>
            <a:ext cx="682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9"/>
          <a:srcRect l="19620" t="48722" r="16901" b="15495"/>
          <a:stretch/>
        </p:blipFill>
        <p:spPr>
          <a:xfrm>
            <a:off x="4038600" y="4041412"/>
            <a:ext cx="6620418" cy="8214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88107" y="4346212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Kidney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l="19769" t="52892" r="16415" b="15913"/>
          <a:stretch/>
        </p:blipFill>
        <p:spPr>
          <a:xfrm>
            <a:off x="4114800" y="5717813"/>
            <a:ext cx="6655564" cy="823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80762" y="5794012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Bladder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67A6C6-7B55-45F4-9505-E7E6BAC1C650}"/>
              </a:ext>
            </a:extLst>
          </p:cNvPr>
          <p:cNvSpPr/>
          <p:nvPr/>
        </p:nvSpPr>
        <p:spPr>
          <a:xfrm>
            <a:off x="1432211" y="3753139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733E7B-5ACB-41CD-93E2-26E160439F03}"/>
              </a:ext>
            </a:extLst>
          </p:cNvPr>
          <p:cNvSpPr/>
          <p:nvPr/>
        </p:nvSpPr>
        <p:spPr>
          <a:xfrm>
            <a:off x="1125408" y="2246223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A0E45F-5362-4ED5-B356-9B034F4DA02D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734023" y="1781145"/>
            <a:ext cx="1380777" cy="2000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7AB6C7-0248-4191-9EE6-2FF2F18A565D}"/>
              </a:ext>
            </a:extLst>
          </p:cNvPr>
          <p:cNvSpPr txBox="1"/>
          <p:nvPr/>
        </p:nvSpPr>
        <p:spPr>
          <a:xfrm>
            <a:off x="4114800" y="158109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Esophagus (squamous cell)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E0780-1CAE-4846-A0DB-948428E673E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058" y="1752600"/>
            <a:ext cx="6414741" cy="57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41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5F0E-345B-CFFE-ADFB-0D981E6B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dirty="0"/>
              <a:t>Non cancer liver damage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528FF-BEB5-4004-C6BC-C45287813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Brunner 2019, Nature, 1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GraphikNaturel-Medium"/>
              </a:rPr>
              <a:t>0.1038/s41586-019-1670-9; focuses on multiregional mutational landscape of healthy and cirrhotic human liver; stumbled upon 1 AA-exposed liver with alcohol-related liver disease</a:t>
            </a:r>
          </a:p>
          <a:p>
            <a:r>
              <a:rPr lang="en-SG" sz="1800" dirty="0">
                <a:solidFill>
                  <a:srgbClr val="000000"/>
                </a:solidFill>
                <a:latin typeface="GraphikNaturel-Medium"/>
              </a:rPr>
              <a:t>Ongoing exposure during tumor grown</a:t>
            </a:r>
          </a:p>
          <a:p>
            <a:r>
              <a:rPr lang="en-SG" sz="1800" dirty="0">
                <a:solidFill>
                  <a:srgbClr val="000000"/>
                </a:solidFill>
                <a:latin typeface="GraphikNaturel-Medium"/>
              </a:rPr>
              <a:t>Extremely variable mutation levels across regions</a:t>
            </a:r>
            <a:br>
              <a:rPr lang="en-SG" dirty="0"/>
            </a:b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4843E-B584-57D5-ACD4-534E8B44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25E7E-717A-9117-9069-44D1ABF1F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8327"/>
            <a:ext cx="938716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65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5F0E-345B-CFFE-ADFB-0D981E6B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dirty="0"/>
              <a:t>Non cancer liver damage, continued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528FF-BEB5-4004-C6BC-C45287813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2000" dirty="0" err="1">
                <a:latin typeface="+mj-lt"/>
              </a:rPr>
              <a:t>Jin</a:t>
            </a:r>
            <a:r>
              <a:rPr lang="en-SG" sz="2000" dirty="0">
                <a:latin typeface="+mj-lt"/>
              </a:rPr>
              <a:t> 2017, dog liver, Cancer Prevention Research, </a:t>
            </a:r>
            <a:r>
              <a:rPr lang="en-SG" sz="2000" b="0" i="0" dirty="0">
                <a:solidFill>
                  <a:srgbClr val="242021"/>
                </a:solidFill>
                <a:effectLst/>
                <a:latin typeface="+mj-lt"/>
              </a:rPr>
              <a:t>10.1158/1940-6207.CAPR-15-0339</a:t>
            </a:r>
            <a:r>
              <a:rPr lang="en-SG" sz="2000" dirty="0">
                <a:latin typeface="+mj-lt"/>
              </a:rPr>
              <a:t> </a:t>
            </a:r>
          </a:p>
          <a:p>
            <a:r>
              <a:rPr lang="en-SG" sz="2000" dirty="0">
                <a:latin typeface="+mj-lt"/>
              </a:rPr>
              <a:t>Li 2016, human liver organoid, </a:t>
            </a:r>
            <a:r>
              <a:rPr lang="en-SG" sz="2000" dirty="0" err="1">
                <a:latin typeface="+mj-lt"/>
              </a:rPr>
              <a:t>Oncotarget</a:t>
            </a:r>
            <a:r>
              <a:rPr lang="en-SG" sz="2000" dirty="0">
                <a:latin typeface="+mj-lt"/>
              </a:rPr>
              <a:t>, 7:48</a:t>
            </a:r>
          </a:p>
          <a:p>
            <a:r>
              <a:rPr lang="en-SG" sz="2000" dirty="0">
                <a:latin typeface="+mj-lt"/>
              </a:rPr>
              <a:t>High Lin28B, c-</a:t>
            </a:r>
            <a:r>
              <a:rPr lang="en-SG" sz="2000" dirty="0" err="1">
                <a:latin typeface="+mj-lt"/>
              </a:rPr>
              <a:t>Myc</a:t>
            </a:r>
            <a:r>
              <a:rPr lang="en-SG" sz="2000" dirty="0">
                <a:latin typeface="+mj-lt"/>
              </a:rPr>
              <a:t>, alpha-fetoprotein</a:t>
            </a:r>
          </a:p>
          <a:p>
            <a:endParaRPr lang="en-SG" sz="2000" dirty="0">
              <a:latin typeface="+mj-lt"/>
            </a:endParaRPr>
          </a:p>
          <a:p>
            <a:pPr marL="0" indent="0">
              <a:buNone/>
            </a:pPr>
            <a:endParaRPr lang="en-SG" sz="2000" dirty="0">
              <a:latin typeface="+mj-lt"/>
            </a:endParaRPr>
          </a:p>
          <a:p>
            <a:r>
              <a:rPr lang="en-SG" sz="2000" dirty="0">
                <a:latin typeface="+mj-lt"/>
              </a:rPr>
              <a:t>Xu 2021, chicken, animals (journal), 10.3390/ani11123437</a:t>
            </a:r>
          </a:p>
          <a:p>
            <a:r>
              <a:rPr lang="en-SG" sz="2000" dirty="0">
                <a:latin typeface="+mj-lt"/>
              </a:rPr>
              <a:t>Wang 2021, rat, Toxicology Mechanisms and Methods, 10.1080/15376516.2021.1946229</a:t>
            </a:r>
          </a:p>
          <a:p>
            <a:r>
              <a:rPr lang="en-SG" sz="2000" dirty="0">
                <a:latin typeface="+mj-lt"/>
              </a:rPr>
              <a:t>oxidative stress and mitochondrial apoptosis</a:t>
            </a:r>
            <a:br>
              <a:rPr lang="en-SG" sz="2000" dirty="0">
                <a:latin typeface="+mj-lt"/>
              </a:rPr>
            </a:br>
            <a:br>
              <a:rPr lang="en-SG" dirty="0"/>
            </a:b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4843E-B584-57D5-ACD4-534E8B44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1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9245-30F5-B385-E917-F7266EA95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067800" cy="1143000"/>
          </a:xfrm>
        </p:spPr>
        <p:txBody>
          <a:bodyPr/>
          <a:lstStyle/>
          <a:p>
            <a:pPr algn="l"/>
            <a:r>
              <a:rPr lang="en-US" sz="3600" dirty="0"/>
              <a:t>But it’s not a problem, because AA is “banned”</a:t>
            </a:r>
            <a:endParaRPr lang="en-SG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00EE6-1D13-0B08-C33E-1A35972B9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89" y="1447800"/>
            <a:ext cx="10972800" cy="4525963"/>
          </a:xfrm>
        </p:spPr>
        <p:txBody>
          <a:bodyPr/>
          <a:lstStyle/>
          <a:p>
            <a:r>
              <a:rPr lang="en-US" dirty="0"/>
              <a:t>The word “banned” is hopelessly vague</a:t>
            </a:r>
          </a:p>
          <a:p>
            <a:r>
              <a:rPr lang="en-US" dirty="0"/>
              <a:t>For example</a:t>
            </a:r>
          </a:p>
          <a:p>
            <a:pPr lvl="1"/>
            <a:r>
              <a:rPr lang="en-US" dirty="0"/>
              <a:t>In the US, the Dietary Supplement Health and Education Act of 1994 lets companies sell any herbs marketed before 1994</a:t>
            </a:r>
          </a:p>
          <a:p>
            <a:pPr lvl="1"/>
            <a:r>
              <a:rPr lang="en-US" dirty="0"/>
              <a:t>Food and Drug Administration has no funds to test the safety of “grandfathered” herbs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C9C97-8A96-6822-762F-30648F58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6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5C0F-B1B8-1CA6-8C43-71CAB164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448800" cy="1143000"/>
          </a:xfrm>
        </p:spPr>
        <p:txBody>
          <a:bodyPr/>
          <a:lstStyle/>
          <a:p>
            <a:pPr algn="l"/>
            <a:r>
              <a:rPr lang="en-US" dirty="0"/>
              <a:t>October 2017: R</a:t>
            </a:r>
            <a:r>
              <a:rPr lang="en-SG" dirty="0"/>
              <a:t>reassuring statements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DEAA4-77A7-EB7B-1418-96023AE2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6355C-5C59-CDB0-4F8A-BE3591CCA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0200"/>
            <a:ext cx="11255715" cy="5357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1F6C7A-F501-C644-557B-7E3E1390F30B}"/>
              </a:ext>
            </a:extLst>
          </p:cNvPr>
          <p:cNvSpPr txBox="1"/>
          <p:nvPr/>
        </p:nvSpPr>
        <p:spPr>
          <a:xfrm>
            <a:off x="2209800" y="2743200"/>
            <a:ext cx="906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food and drug inspection head office will carry out a focused examination of aristolochic-acid-containing products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4106047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2EA387-DDE5-57BA-9C42-D7915B55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25A5B2-D92E-7620-FB89-18822DD9A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Mutational signatures background</a:t>
            </a:r>
          </a:p>
          <a:p>
            <a:r>
              <a:rPr lang="en-US" dirty="0"/>
              <a:t>Aristolochic acid and its mutational signature</a:t>
            </a:r>
          </a:p>
          <a:p>
            <a:r>
              <a:rPr lang="en-US" dirty="0"/>
              <a:t>Aristolochic acid mutagenesis in HCC</a:t>
            </a:r>
          </a:p>
          <a:p>
            <a:r>
              <a:rPr lang="en-US" dirty="0"/>
              <a:t>Aristolochic acid in non-malignant liver</a:t>
            </a:r>
          </a:p>
          <a:p>
            <a:r>
              <a:rPr lang="en-US" dirty="0"/>
              <a:t>More questions than answers (regulation)</a:t>
            </a:r>
          </a:p>
          <a:p>
            <a:endParaRPr lang="en-US" dirty="0"/>
          </a:p>
          <a:p>
            <a:r>
              <a:rPr lang="en-US" dirty="0"/>
              <a:t>xxx</a:t>
            </a:r>
            <a:r>
              <a:rPr lang="zh-CN" altLang="en-US" sz="3200" dirty="0"/>
              <a:t>关木通 </a:t>
            </a:r>
            <a:r>
              <a:rPr lang="en-SG" altLang="zh-CN" sz="3200" dirty="0"/>
              <a:t>slide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2EB44-5BC2-3B9E-E225-FA36D4E8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77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E178-2793-03B9-0B1C-73793AE3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68362"/>
          </a:xfrm>
        </p:spPr>
        <p:txBody>
          <a:bodyPr/>
          <a:lstStyle/>
          <a:p>
            <a:pPr algn="l"/>
            <a:r>
              <a:rPr lang="en-SG" dirty="0"/>
              <a:t>July 2021: Easy to buy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061600-9399-A900-B454-7C915F7A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ADAB9B11-DA2E-2D07-051E-9DADDFAB6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16" r="5817" b="30894"/>
          <a:stretch/>
        </p:blipFill>
        <p:spPr bwMode="auto">
          <a:xfrm>
            <a:off x="381000" y="1206774"/>
            <a:ext cx="6629400" cy="5355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8C93B5-35B5-530A-9048-F4D742EE9A88}"/>
              </a:ext>
            </a:extLst>
          </p:cNvPr>
          <p:cNvSpPr txBox="1"/>
          <p:nvPr/>
        </p:nvSpPr>
        <p:spPr>
          <a:xfrm>
            <a:off x="7620000" y="1219200"/>
            <a:ext cx="4293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Top results of a search for ma </a:t>
            </a:r>
            <a:r>
              <a:rPr lang="en-US" sz="1800" dirty="0" err="1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dou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 ling (</a:t>
            </a:r>
            <a:r>
              <a:rPr lang="zh-CN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马兜铃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, </a:t>
            </a:r>
            <a:r>
              <a:rPr lang="en-US" sz="1800" i="1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Aristolochia contorta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 or </a:t>
            </a:r>
            <a:r>
              <a:rPr lang="en-US" sz="1800" i="1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A. debilis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) on a popular shopping website on 9 July 2021.</a:t>
            </a:r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Dried roots (</a:t>
            </a:r>
            <a:r>
              <a:rPr lang="zh-CN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青木香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)</a:t>
            </a:r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Dried above-ground parts (</a:t>
            </a:r>
            <a:r>
              <a:rPr lang="zh-CN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天仙藤</a:t>
            </a:r>
            <a:r>
              <a:rPr lang="en-SG" altLang="zh-CN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)</a:t>
            </a:r>
            <a:endParaRPr lang="en-SG" dirty="0"/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r>
              <a:rPr lang="en-US" dirty="0">
                <a:latin typeface="Arial" panose="020B0604020202020204" pitchFamily="34" charset="0"/>
                <a:ea typeface="DengXian" panose="02010600030101010101" pitchFamily="2" charset="-122"/>
              </a:rPr>
              <a:t>Dried s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eed pods (</a:t>
            </a:r>
            <a:r>
              <a:rPr lang="zh-CN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马兜铃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, lower left)</a:t>
            </a:r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17F078-F574-9805-C8AE-1E22CE5655B2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010400" y="2407860"/>
            <a:ext cx="609600" cy="3810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4CA483-1C91-3F0A-1B08-28E2B92AF892}"/>
              </a:ext>
            </a:extLst>
          </p:cNvPr>
          <p:cNvCxnSpPr>
            <a:cxnSpLocks/>
          </p:cNvCxnSpPr>
          <p:nvPr/>
        </p:nvCxnSpPr>
        <p:spPr>
          <a:xfrm flipH="1" flipV="1">
            <a:off x="5029200" y="2895600"/>
            <a:ext cx="2590800" cy="381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DD473F-AF13-F65D-08EA-1900E01F6D33}"/>
              </a:ext>
            </a:extLst>
          </p:cNvPr>
          <p:cNvCxnSpPr>
            <a:cxnSpLocks/>
          </p:cNvCxnSpPr>
          <p:nvPr/>
        </p:nvCxnSpPr>
        <p:spPr>
          <a:xfrm flipH="1">
            <a:off x="5283200" y="3884475"/>
            <a:ext cx="2336800" cy="8953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049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F531-7A5F-5581-3606-805B629B4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63562"/>
          </a:xfrm>
        </p:spPr>
        <p:txBody>
          <a:bodyPr/>
          <a:lstStyle/>
          <a:p>
            <a:pPr algn="l"/>
            <a:r>
              <a:rPr lang="en-US" dirty="0"/>
              <a:t>Singapore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DFDED0-C338-F7B6-0538-BDF9E8F51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147B09F-2297-AEA3-4D01-E54B510B0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99" t="31398" r="37753" b="13336"/>
          <a:stretch/>
        </p:blipFill>
        <p:spPr bwMode="auto">
          <a:xfrm>
            <a:off x="1981200" y="990600"/>
            <a:ext cx="3048000" cy="3374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148997-F399-7371-7CC1-91EBBA550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02" t="32175" r="8180" b="18027"/>
          <a:stretch/>
        </p:blipFill>
        <p:spPr bwMode="auto">
          <a:xfrm>
            <a:off x="6961341" y="914400"/>
            <a:ext cx="3466416" cy="34507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FD141A-DF34-86FC-5BF5-45945ACCA880}"/>
              </a:ext>
            </a:extLst>
          </p:cNvPr>
          <p:cNvSpPr txBox="1"/>
          <p:nvPr/>
        </p:nvSpPr>
        <p:spPr>
          <a:xfrm>
            <a:off x="1295400" y="4716879"/>
            <a:ext cx="5257800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Powdered wild ginger root (xi </a:t>
            </a:r>
            <a:r>
              <a:rPr lang="en-US" dirty="0" err="1"/>
              <a:t>xin</a:t>
            </a:r>
            <a:r>
              <a:rPr lang="en-US" dirty="0"/>
              <a:t>, </a:t>
            </a:r>
            <a:r>
              <a:rPr lang="zh-CN" altLang="en-US" sz="1800" dirty="0"/>
              <a:t>细辛</a:t>
            </a:r>
            <a:r>
              <a:rPr lang="en-US" dirty="0"/>
              <a:t>) in a packet</a:t>
            </a:r>
          </a:p>
          <a:p>
            <a:r>
              <a:rPr lang="en-US" dirty="0"/>
              <a:t>Tested and recalled by the Singapore Health Sciences Authority because it contained AA</a:t>
            </a:r>
          </a:p>
          <a:p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984D5-446F-A8F8-45BA-1A774CEC2284}"/>
              </a:ext>
            </a:extLst>
          </p:cNvPr>
          <p:cNvSpPr txBox="1"/>
          <p:nvPr/>
        </p:nvSpPr>
        <p:spPr>
          <a:xfrm>
            <a:off x="7086600" y="4716879"/>
            <a:ext cx="5105400" cy="868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Wild ginger root (xi </a:t>
            </a:r>
            <a:r>
              <a:rPr lang="en-US" dirty="0" err="1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xin</a:t>
            </a:r>
            <a:r>
              <a:rPr lang="en-US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1800" dirty="0"/>
              <a:t>细辛</a:t>
            </a:r>
            <a:r>
              <a:rPr lang="en-US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 as a raw herb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ot tested by the Health Sciences Authority</a:t>
            </a:r>
            <a:endParaRPr lang="en-SG" sz="2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543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A1F827-1414-71B3-BFEE-17F26F26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3400"/>
            <a:ext cx="5414314" cy="1143000"/>
          </a:xfrm>
        </p:spPr>
        <p:txBody>
          <a:bodyPr/>
          <a:lstStyle/>
          <a:p>
            <a:pPr algn="l"/>
            <a:r>
              <a:rPr lang="en-US" sz="3200" dirty="0"/>
              <a:t>AA in wild ginger (xi </a:t>
            </a:r>
            <a:r>
              <a:rPr lang="en-US" sz="3200" dirty="0" err="1"/>
              <a:t>xin</a:t>
            </a:r>
            <a:r>
              <a:rPr lang="en-US" sz="3200" dirty="0"/>
              <a:t>, </a:t>
            </a:r>
            <a:r>
              <a:rPr lang="zh-CN" altLang="en-US" sz="3200" dirty="0"/>
              <a:t>细辛</a:t>
            </a:r>
            <a:r>
              <a:rPr lang="en-SG" altLang="zh-CN" sz="3200" dirty="0"/>
              <a:t>)</a:t>
            </a:r>
            <a:br>
              <a:rPr lang="en-SG" altLang="zh-CN" sz="3200" dirty="0"/>
            </a:br>
            <a:r>
              <a:rPr lang="en-SG" altLang="zh-CN" sz="3200" dirty="0"/>
              <a:t>roots bought in Singapore</a:t>
            </a:r>
            <a:endParaRPr lang="en-SG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9ACC7-17B6-65DF-277D-4C8B0C5E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7" name="Picture 6" descr="A picture containing text, hairpiece, plastic&#10;&#10;Description automatically generated">
            <a:extLst>
              <a:ext uri="{FF2B5EF4-FFF2-40B4-BE49-F238E27FC236}">
                <a16:creationId xmlns:a16="http://schemas.microsoft.com/office/drawing/2014/main" id="{FBFF4D27-8233-E154-6B40-17BF1BB46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" t="11396" r="7589" b="8198"/>
          <a:stretch/>
        </p:blipFill>
        <p:spPr>
          <a:xfrm>
            <a:off x="6028028" y="823835"/>
            <a:ext cx="4114800" cy="4983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CA714B-4004-5C3F-7382-9E524C72060F}"/>
              </a:ext>
            </a:extLst>
          </p:cNvPr>
          <p:cNvSpPr txBox="1"/>
          <p:nvPr/>
        </p:nvSpPr>
        <p:spPr>
          <a:xfrm>
            <a:off x="8618828" y="6070809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Ho </a:t>
            </a:r>
            <a:r>
              <a:rPr lang="en-SG" sz="2400" dirty="0" err="1"/>
              <a:t>Szu</a:t>
            </a:r>
            <a:r>
              <a:rPr lang="en-SG" sz="2400" dirty="0"/>
              <a:t>-Chi</a:t>
            </a:r>
          </a:p>
        </p:txBody>
      </p:sp>
      <p:pic>
        <p:nvPicPr>
          <p:cNvPr id="12" name="Picture 11" descr="A group of people standing next to a table of food&#10;&#10;Description automatically generated with low confidence">
            <a:extLst>
              <a:ext uri="{FF2B5EF4-FFF2-40B4-BE49-F238E27FC236}">
                <a16:creationId xmlns:a16="http://schemas.microsoft.com/office/drawing/2014/main" id="{9E2005FE-7252-DF2C-060F-1BF8AE0858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" b="17893"/>
          <a:stretch/>
        </p:blipFill>
        <p:spPr>
          <a:xfrm>
            <a:off x="762000" y="2286000"/>
            <a:ext cx="4800600" cy="35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18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CFA53-4C22-9B21-782B-4556DD4A8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1143000"/>
          </a:xfrm>
        </p:spPr>
        <p:txBody>
          <a:bodyPr/>
          <a:lstStyle/>
          <a:p>
            <a:pPr algn="l"/>
            <a:r>
              <a:rPr lang="en-SG" dirty="0"/>
              <a:t>Strong AA mutagenesis from wild ginger bought in Singapore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F98A9-82FC-3EDF-7B78-865A6647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18EBC-338C-FB48-A457-24B664743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8562830" cy="976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E7D723-01F1-7437-BD69-32DCD897C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87704"/>
            <a:ext cx="8534400" cy="942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43B33E-3605-8A0D-8275-5A0B4401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3" t="19568" r="13125" b="62047"/>
          <a:stretch/>
        </p:blipFill>
        <p:spPr>
          <a:xfrm>
            <a:off x="304800" y="4356832"/>
            <a:ext cx="8763000" cy="11930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8EB9F7-C32A-5712-2F50-4D0CA09730A2}"/>
              </a:ext>
            </a:extLst>
          </p:cNvPr>
          <p:cNvSpPr txBox="1"/>
          <p:nvPr/>
        </p:nvSpPr>
        <p:spPr>
          <a:xfrm>
            <a:off x="9216980" y="4537869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AA exposed urothelial cancer</a:t>
            </a:r>
            <a:endParaRPr lang="en-SG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60CDA3-2B6D-323C-B7EF-F87DE98EBA9C}"/>
              </a:ext>
            </a:extLst>
          </p:cNvPr>
          <p:cNvSpPr txBox="1"/>
          <p:nvPr/>
        </p:nvSpPr>
        <p:spPr>
          <a:xfrm>
            <a:off x="9216980" y="1977916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Wild-ginger-exposed cells (replicate 1)</a:t>
            </a:r>
            <a:endParaRPr lang="en-SG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7E4F78-9570-8392-0926-CE27258532AE}"/>
              </a:ext>
            </a:extLst>
          </p:cNvPr>
          <p:cNvSpPr txBox="1"/>
          <p:nvPr/>
        </p:nvSpPr>
        <p:spPr>
          <a:xfrm>
            <a:off x="9216980" y="3299298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Wild-ginger-exposed cells (replicate 2)</a:t>
            </a:r>
            <a:endParaRPr lang="en-SG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3EE56-C8B7-A6D1-86CF-CF27D822A784}"/>
              </a:ext>
            </a:extLst>
          </p:cNvPr>
          <p:cNvSpPr txBox="1"/>
          <p:nvPr/>
        </p:nvSpPr>
        <p:spPr>
          <a:xfrm>
            <a:off x="7620000" y="59436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Ho </a:t>
            </a:r>
            <a:r>
              <a:rPr lang="en-SG" sz="2400" dirty="0" err="1"/>
              <a:t>Szu</a:t>
            </a:r>
            <a:r>
              <a:rPr lang="en-SG" sz="2400" dirty="0"/>
              <a:t>-Chi</a:t>
            </a:r>
          </a:p>
        </p:txBody>
      </p:sp>
    </p:spTree>
    <p:extLst>
      <p:ext uri="{BB962C8B-B14F-4D97-AF65-F5344CB8AC3E}">
        <p14:creationId xmlns:p14="http://schemas.microsoft.com/office/powerpoint/2010/main" val="1230686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D901-2974-2CF4-314F-A437328E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20762"/>
          </a:xfrm>
        </p:spPr>
        <p:txBody>
          <a:bodyPr/>
          <a:lstStyle/>
          <a:p>
            <a:pPr algn="l"/>
            <a:r>
              <a:rPr lang="en-US" dirty="0"/>
              <a:t>Wild ginger </a:t>
            </a:r>
            <a:r>
              <a:rPr lang="en-US" sz="4400" dirty="0"/>
              <a:t>(xi </a:t>
            </a:r>
            <a:r>
              <a:rPr lang="en-US" sz="4400" dirty="0" err="1"/>
              <a:t>xin</a:t>
            </a:r>
            <a:r>
              <a:rPr lang="en-US" sz="4400" dirty="0"/>
              <a:t>, </a:t>
            </a:r>
            <a:r>
              <a:rPr lang="zh-CN" altLang="en-US" sz="4400" dirty="0"/>
              <a:t>细辛</a:t>
            </a:r>
            <a:r>
              <a:rPr lang="en-SG" altLang="zh-CN" sz="4400" dirty="0"/>
              <a:t>) products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BE14B-76DA-B0BE-1AC6-AAF54099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F3D9A-BBF8-7F78-5901-402E77D71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49864"/>
            <a:ext cx="8339316" cy="510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38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2E66-CFF2-2026-0857-867D834B3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6914"/>
            <a:ext cx="8508676" cy="1143000"/>
          </a:xfrm>
        </p:spPr>
        <p:txBody>
          <a:bodyPr/>
          <a:lstStyle/>
          <a:p>
            <a:pPr algn="l"/>
            <a:r>
              <a:rPr lang="en-SG" sz="3200" dirty="0"/>
              <a:t>Hard to regulate because of variable phytochemistry and difficult identification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49B315-177C-F171-E0FF-B9CE59FB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5E97E-834B-5BCD-892D-EFCA6E4F5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33987"/>
            <a:ext cx="8508676" cy="4949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5FE248-346E-C309-05ED-6EACE3718BC2}"/>
              </a:ext>
            </a:extLst>
          </p:cNvPr>
          <p:cNvSpPr txBox="1"/>
          <p:nvPr/>
        </p:nvSpPr>
        <p:spPr>
          <a:xfrm>
            <a:off x="457200" y="1600200"/>
            <a:ext cx="30479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Analytical chemistry of wild ginger </a:t>
            </a:r>
            <a:r>
              <a:rPr lang="en-US" sz="1800" dirty="0"/>
              <a:t>(xi </a:t>
            </a:r>
            <a:r>
              <a:rPr lang="en-US" sz="1800" dirty="0" err="1"/>
              <a:t>xin</a:t>
            </a:r>
            <a:r>
              <a:rPr lang="en-US" sz="1800" dirty="0"/>
              <a:t>, </a:t>
            </a:r>
            <a:r>
              <a:rPr lang="zh-CN" altLang="en-US" sz="1800" dirty="0"/>
              <a:t>细辛</a:t>
            </a:r>
            <a:r>
              <a:rPr lang="en-SG" altLang="zh-CN" sz="1800" dirty="0"/>
              <a:t>) samples</a:t>
            </a:r>
          </a:p>
          <a:p>
            <a:endParaRPr lang="en-SG" dirty="0"/>
          </a:p>
          <a:p>
            <a:r>
              <a:rPr lang="en-SG" dirty="0"/>
              <a:t>Note: mostly no species identification</a:t>
            </a:r>
          </a:p>
          <a:p>
            <a:endParaRPr lang="en-SG" dirty="0"/>
          </a:p>
          <a:p>
            <a:r>
              <a:rPr lang="en-SG" dirty="0"/>
              <a:t>Johanna </a:t>
            </a:r>
            <a:r>
              <a:rPr lang="en-SG" dirty="0" err="1"/>
              <a:t>Michl</a:t>
            </a:r>
            <a:r>
              <a:rPr lang="en-SG" dirty="0"/>
              <a:t>, …, Michael </a:t>
            </a:r>
            <a:r>
              <a:rPr lang="en-SG" dirty="0" err="1"/>
              <a:t>Heirich</a:t>
            </a:r>
            <a:r>
              <a:rPr lang="en-SG" dirty="0"/>
              <a:t>, 2017, </a:t>
            </a:r>
            <a:r>
              <a:rPr lang="en-SG" sz="1800" b="0" i="0" dirty="0">
                <a:effectLst/>
                <a:latin typeface="HelveticaNeueLTStd-Lt"/>
              </a:rPr>
              <a:t>10.3389/fphar.2017.00215</a:t>
            </a:r>
            <a:r>
              <a:rPr lang="en-SG" dirty="0"/>
              <a:t> </a:t>
            </a:r>
            <a:br>
              <a:rPr lang="en-SG" dirty="0"/>
            </a:b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39752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239000" cy="8382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0800000">
            <a:off x="152400" y="2895600"/>
            <a:ext cx="104644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row is a different AA analog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838200"/>
            <a:ext cx="1021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关木通 </a:t>
            </a:r>
            <a:r>
              <a:rPr lang="en-US" altLang="zh-CN" sz="3200" dirty="0"/>
              <a:t>guān mù tōng (stem of</a:t>
            </a:r>
          </a:p>
          <a:p>
            <a:r>
              <a:rPr lang="en-US" altLang="zh-CN" sz="3200" i="1" dirty="0"/>
              <a:t>Aristolochia manshuriensis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648330" y="-1076330"/>
            <a:ext cx="615553" cy="64258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34800" y="1143000"/>
            <a:ext cx="369333" cy="4724401"/>
            <a:chOff x="11734800" y="1371599"/>
            <a:chExt cx="369333" cy="4724401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6" name="Up Arrow 5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5279666" y="3836918"/>
            <a:ext cx="4550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1026" name="Picture 2" descr="关木通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0431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4"/>
          <a:srcRect l="83416" t="34430" r="15927" b="25023"/>
          <a:stretch/>
        </p:blipFill>
        <p:spPr bwMode="auto">
          <a:xfrm>
            <a:off x="3893724" y="2362199"/>
            <a:ext cx="678276" cy="417933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3A679D-47CE-FC7E-B46F-14D7C0BBA526}"/>
              </a:ext>
            </a:extLst>
          </p:cNvPr>
          <p:cNvPicPr/>
          <p:nvPr/>
        </p:nvPicPr>
        <p:blipFill rotWithShape="1">
          <a:blip r:embed="rId4"/>
          <a:srcRect l="28180" t="34430" r="71175" b="25023"/>
          <a:stretch/>
        </p:blipFill>
        <p:spPr bwMode="auto">
          <a:xfrm>
            <a:off x="1772960" y="2362199"/>
            <a:ext cx="665440" cy="417933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8995FF-DFC6-55F7-65F4-2C682A28AD13}"/>
              </a:ext>
            </a:extLst>
          </p:cNvPr>
          <p:cNvPicPr/>
          <p:nvPr/>
        </p:nvPicPr>
        <p:blipFill rotWithShape="1">
          <a:blip r:embed="rId4"/>
          <a:srcRect l="38982" t="34430" r="60304" b="25023"/>
          <a:stretch/>
        </p:blipFill>
        <p:spPr bwMode="auto">
          <a:xfrm>
            <a:off x="2438400" y="2362199"/>
            <a:ext cx="737241" cy="417933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AD4A2A-5A0B-0F58-4329-C4038B3B4214}"/>
              </a:ext>
            </a:extLst>
          </p:cNvPr>
          <p:cNvPicPr/>
          <p:nvPr/>
        </p:nvPicPr>
        <p:blipFill rotWithShape="1">
          <a:blip r:embed="rId4"/>
          <a:srcRect l="68551" t="34430" r="30674" b="25023"/>
          <a:stretch/>
        </p:blipFill>
        <p:spPr bwMode="auto">
          <a:xfrm>
            <a:off x="3151477" y="2362199"/>
            <a:ext cx="800642" cy="417933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99342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0878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– more questions than answers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657" y="1092259"/>
            <a:ext cx="11084626" cy="56061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the dose-risk relationship between AA exposure and liver cancer? Is there interaction with hepatitis?</a:t>
            </a:r>
          </a:p>
          <a:p>
            <a:r>
              <a:rPr lang="en-US" dirty="0"/>
              <a:t>How are people being exposed? Which herbs? How prepared?</a:t>
            </a:r>
          </a:p>
          <a:p>
            <a:r>
              <a:rPr lang="en-US" dirty="0"/>
              <a:t>What is the extent of exposure in Africa and Latin America?</a:t>
            </a:r>
          </a:p>
          <a:p>
            <a:r>
              <a:rPr lang="en-US" dirty="0"/>
              <a:t>What are effective approaches to education and regulation?</a:t>
            </a:r>
          </a:p>
          <a:p>
            <a:r>
              <a:rPr lang="en-US" dirty="0"/>
              <a:t>Can non-invasive tests (e.g. blood tests) for AA exposure be developed for clinical or research use?</a:t>
            </a:r>
          </a:p>
          <a:p>
            <a:r>
              <a:rPr lang="en-US" dirty="0"/>
              <a:t>A non-invasive test would enable secondary prevention: exposed individuals might benefit from screening</a:t>
            </a:r>
          </a:p>
          <a:p>
            <a:r>
              <a:rPr lang="en-US" dirty="0"/>
              <a:t>Can I convince funders that prevention is worthy of funding even it will not help anyone who already has cancer?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Acknowledgements - Funding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FA126-20D8-4570-B4A1-152E27445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Bef>
                <a:spcPts val="0"/>
              </a:spcBef>
              <a:buNone/>
            </a:pPr>
            <a:r>
              <a:rPr lang="en-US" dirty="0"/>
              <a:t>Singapore National Medical Research Council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dirty="0"/>
              <a:t>Singapore Ministry of Health via the Duke-NUS Signature Research Programmes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dirty="0"/>
              <a:t>Chang Gung Medical Foundation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7937502" y="762000"/>
            <a:ext cx="392380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03029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69342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Acknowledgements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343400" y="1080757"/>
            <a:ext cx="4226669" cy="567417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Singapore (Duke NUS,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National Cancer Centre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Singapore, and Johns Hopkins Singapore,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TOP2 and AA)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b="1" dirty="0"/>
              <a:t>Alvin NG Wei Tian (</a:t>
            </a:r>
            <a:r>
              <a:rPr lang="zh-TW" altLang="en-US" sz="2200" b="1" dirty="0"/>
              <a:t>黄伟添</a:t>
            </a:r>
            <a:r>
              <a:rPr lang="en-US" altLang="zh-TW" sz="2200" b="1" dirty="0"/>
              <a:t>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Arnoud Boot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Mo LIU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刘陌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Nanhai J</a:t>
            </a:r>
            <a:r>
              <a:rPr lang="en-US" altLang="zh-CN" sz="2200" dirty="0"/>
              <a:t>IANG </a:t>
            </a:r>
            <a:r>
              <a:rPr lang="en-US" sz="2200" dirty="0"/>
              <a:t>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+mn-ea"/>
              </a:rPr>
              <a:t>蒋南海</a:t>
            </a:r>
            <a:r>
              <a:rPr lang="en-US" altLang="zh-TW" sz="2200" dirty="0"/>
              <a:t>) 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Shenli Zhang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Szu-Chi Ho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Willie Yu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Cedric C. Y. 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Patrick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Bin Tean TEH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Alex Chang</a:t>
            </a:r>
          </a:p>
          <a:p>
            <a:pPr marL="257175" lvl="1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29491" y="1235782"/>
            <a:ext cx="3733801" cy="3429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endParaRPr lang="en-US" sz="2200" b="1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200" b="1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(UTUC</a:t>
            </a:r>
            <a:r>
              <a:rPr lang="en-SG" sz="2200" b="1" dirty="0">
                <a:solidFill>
                  <a:srgbClr val="0070C0"/>
                </a:solidFill>
              </a:rPr>
              <a:t>,</a:t>
            </a:r>
            <a:r>
              <a:rPr lang="zh-CN" altLang="en-US" sz="2200" b="1" dirty="0">
                <a:solidFill>
                  <a:srgbClr val="0070C0"/>
                </a:solidFill>
              </a:rPr>
              <a:t> </a:t>
            </a:r>
            <a:r>
              <a:rPr lang="en-SG" altLang="zh-CN" sz="2200" b="1" dirty="0">
                <a:solidFill>
                  <a:srgbClr val="0070C0"/>
                </a:solidFill>
              </a:rPr>
              <a:t>HCC</a:t>
            </a:r>
            <a:r>
              <a:rPr lang="en-US" sz="2200" b="1" dirty="0">
                <a:solidFill>
                  <a:srgbClr val="0070C0"/>
                </a:solidFill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/>
              <a:t>Sen-Yung Hsieh (</a:t>
            </a:r>
            <a:r>
              <a:rPr lang="zh-CN" altLang="en-US" sz="2200" b="1" dirty="0"/>
              <a:t>谢森永</a:t>
            </a:r>
            <a:r>
              <a:rPr lang="en-US" altLang="zh-CN" sz="2200" b="1" dirty="0"/>
              <a:t>)</a:t>
            </a:r>
            <a:endParaRPr lang="en-US" sz="22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 err="1"/>
              <a:t>Hao</a:t>
            </a:r>
            <a:r>
              <a:rPr lang="en-US" sz="2200" dirty="0"/>
              <a:t>-Yi Huang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Ming-Chin Yu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Po-Hung Lin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林柏宏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Jacob See-Tong PANG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26F236-8D07-456A-8C73-2371BFB1466C}"/>
              </a:ext>
            </a:extLst>
          </p:cNvPr>
          <p:cNvGrpSpPr/>
          <p:nvPr/>
        </p:nvGrpSpPr>
        <p:grpSpPr>
          <a:xfrm>
            <a:off x="457200" y="1159582"/>
            <a:ext cx="2892879" cy="678245"/>
            <a:chOff x="5715000" y="4216191"/>
            <a:chExt cx="3581400" cy="83967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AB2BDAC-BBAF-4116-A061-834474D0AF3A}"/>
                </a:ext>
              </a:extLst>
            </p:cNvPr>
            <p:cNvSpPr/>
            <p:nvPr/>
          </p:nvSpPr>
          <p:spPr>
            <a:xfrm>
              <a:off x="5715000" y="4216191"/>
              <a:ext cx="3581400" cy="839671"/>
            </a:xfrm>
            <a:prstGeom prst="roundRect">
              <a:avLst/>
            </a:prstGeom>
            <a:solidFill>
              <a:srgbClr val="56B6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318B35E1-5809-4035-AA87-5D6B907BD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6126" y="4396113"/>
              <a:ext cx="3317874" cy="459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AutoShape 2" descr="Duke University - Duke Faculty ">
            <a:extLst>
              <a:ext uri="{FF2B5EF4-FFF2-40B4-BE49-F238E27FC236}">
                <a16:creationId xmlns:a16="http://schemas.microsoft.com/office/drawing/2014/main" id="{B7EE4A1B-312D-487B-B6CF-467728DD7C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4853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5" name="Picture 107" descr="nature07943-f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3" b="60204"/>
          <a:stretch/>
        </p:blipFill>
        <p:spPr bwMode="auto">
          <a:xfrm>
            <a:off x="3474720" y="2357440"/>
            <a:ext cx="2590800" cy="83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26080" y="2343150"/>
            <a:ext cx="2686050" cy="285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95602" y="3314700"/>
            <a:ext cx="3348989" cy="826532"/>
            <a:chOff x="304800" y="3276600"/>
            <a:chExt cx="4465319" cy="1102043"/>
          </a:xfrm>
        </p:grpSpPr>
        <p:sp>
          <p:nvSpPr>
            <p:cNvPr id="4" name="Down Arrow 3"/>
            <p:cNvSpPr/>
            <p:nvPr/>
          </p:nvSpPr>
          <p:spPr>
            <a:xfrm>
              <a:off x="3962400" y="3276600"/>
              <a:ext cx="4572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4800" y="3886200"/>
              <a:ext cx="446531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r>
                <a:rPr lang="en-US" dirty="0" err="1"/>
                <a:t>ACGTCCTAGTCAAAATCGAGCC</a:t>
              </a:r>
              <a:r>
                <a:rPr lang="en-US" dirty="0"/>
                <a:t>…</a:t>
              </a:r>
            </a:p>
          </p:txBody>
        </p:sp>
      </p:grp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1524001" y="331113"/>
            <a:ext cx="6542313" cy="190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usually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5581650" y="2514600"/>
            <a:ext cx="571500" cy="742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3" name="TextBox 2"/>
          <p:cNvSpPr txBox="1"/>
          <p:nvPr/>
        </p:nvSpPr>
        <p:spPr>
          <a:xfrm>
            <a:off x="5170714" y="2068286"/>
            <a:ext cx="1306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8686" y="2100943"/>
            <a:ext cx="1306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3568562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471D592-E9A8-4983-823D-6F71DDEFB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4800"/>
            <a:ext cx="9629710" cy="57912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EC793B9-DE30-4FD3-9036-6C466D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762000"/>
          </a:xfrm>
        </p:spPr>
        <p:txBody>
          <a:bodyPr/>
          <a:lstStyle/>
          <a:p>
            <a:pPr algn="l"/>
            <a:r>
              <a:rPr lang="en-US" sz="4800" dirty="0"/>
              <a:t>Questions?</a:t>
            </a:r>
            <a:endParaRPr lang="en-SG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DBBAC-C362-44AC-A6A1-F96E5C0B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8293A7-5ED1-4201-8E73-621F4D118B4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74158-C89C-40BC-A417-FFD956B35972}"/>
              </a:ext>
            </a:extLst>
          </p:cNvPr>
          <p:cNvSpPr txBox="1"/>
          <p:nvPr/>
        </p:nvSpPr>
        <p:spPr>
          <a:xfrm>
            <a:off x="432667" y="2286000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lt"/>
                <a:ea typeface="Yu Mincho Light" panose="020B0400000000000000" pitchFamily="18" charset="-128"/>
              </a:rPr>
              <a:t>Shen </a:t>
            </a:r>
            <a:r>
              <a:rPr lang="en-US" altLang="zh-CN" sz="2000" dirty="0" err="1">
                <a:latin typeface="+mn-lt"/>
                <a:ea typeface="Yu Mincho Light" panose="020B0400000000000000" pitchFamily="18" charset="-128"/>
              </a:rPr>
              <a:t>nong</a:t>
            </a:r>
            <a:r>
              <a:rPr lang="en-US" altLang="zh-CN" sz="2000" dirty="0">
                <a:latin typeface="+mn-lt"/>
                <a:ea typeface="Yu Mincho Light" panose="020B0400000000000000" pitchFamily="18" charset="-128"/>
              </a:rPr>
              <a:t> (</a:t>
            </a:r>
            <a:r>
              <a:rPr lang="zh-CN" altLang="en-US" sz="2000" dirty="0">
                <a:latin typeface="+mn-lt"/>
                <a:ea typeface="Yu Mincho Light" panose="020B0400000000000000" pitchFamily="18" charset="-128"/>
              </a:rPr>
              <a:t>神农</a:t>
            </a:r>
            <a:r>
              <a:rPr lang="en-US" altLang="zh-CN" sz="2000" dirty="0">
                <a:latin typeface="+mn-lt"/>
                <a:ea typeface="Yu Mincho Light" panose="020B0400000000000000" pitchFamily="18" charset="-128"/>
              </a:rPr>
              <a:t>) died after eating a poisonous herb</a:t>
            </a:r>
            <a:endParaRPr lang="en-SG" sz="2000" dirty="0">
              <a:latin typeface="+mn-lt"/>
              <a:ea typeface="Yu Mincho Light" panose="020B0400000000000000" pitchFamily="18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6801E-DE08-1874-93D4-91E567963C38}"/>
              </a:ext>
            </a:extLst>
          </p:cNvPr>
          <p:cNvSpPr txBox="1"/>
          <p:nvPr/>
        </p:nvSpPr>
        <p:spPr>
          <a:xfrm>
            <a:off x="533400" y="1219200"/>
            <a:ext cx="6238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Slides at https://github.com/steverozen/AA-liver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91000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1680-C82A-4B6E-9EFF-57AA19AE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F593D-F205-4D78-84C2-9A6F75B1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51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874" t="23530" r="2664" b="11176"/>
          <a:stretch/>
        </p:blipFill>
        <p:spPr>
          <a:xfrm>
            <a:off x="381000" y="152399"/>
            <a:ext cx="9906000" cy="6532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2944" y="4953000"/>
            <a:ext cx="3948424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M. Heinrich et al 2009</a:t>
            </a:r>
          </a:p>
          <a:p>
            <a:r>
              <a:rPr lang="en-US" sz="2000" dirty="0" err="1"/>
              <a:t>doi:10.1016</a:t>
            </a:r>
            <a:r>
              <a:rPr lang="en-US" sz="2000" dirty="0"/>
              <a:t>/</a:t>
            </a:r>
            <a:r>
              <a:rPr lang="en-US" sz="2000" dirty="0" err="1"/>
              <a:t>j.jep.2009.05.028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6637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152400"/>
          <a:ext cx="11658600" cy="6476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829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Table S6. Drivers identified by </a:t>
                      </a:r>
                      <a:r>
                        <a:rPr lang="en-US" sz="1600" u="none" strike="noStrike" dirty="0" err="1">
                          <a:effectLst/>
                        </a:rPr>
                        <a:t>MutSigCV</a:t>
                      </a:r>
                      <a:r>
                        <a:rPr lang="en-US" sz="1600" u="none" strike="noStrike" dirty="0">
                          <a:effectLst/>
                        </a:rPr>
                        <a:t> or 20/20+ in 98 Taiwan HCCs.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Gene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Proportion of Taiwan HCCs with mutation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Classification in Cancer Gene Census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Notes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Proportion with mutations in T</a:t>
                      </a:r>
                      <a:r>
                        <a:rPr lang="en-US" sz="1600" u="none" strike="noStrike" baseline="0" dirty="0">
                          <a:effectLst/>
                        </a:rPr>
                        <a:t>CGA 2017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TP53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CTNNB1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oncogene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6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ALB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Commonly</a:t>
                      </a:r>
                      <a:r>
                        <a:rPr lang="en-US" sz="16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mutated in HCC, status as driver controversial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AXIN1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DOCK8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Not expressed in liver or liver cancer (http://www.proteinatlas.org/ENSG00000107099-DOCK8/cancer); not observed in any other HCC genomic study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7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BRD7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</a:t>
                      </a:r>
                      <a:r>
                        <a:rPr lang="en-US" sz="1600" u="none" strike="noStrike" dirty="0" err="1">
                          <a:effectLst/>
                        </a:rPr>
                        <a:t>Totoki</a:t>
                      </a:r>
                      <a:r>
                        <a:rPr lang="en-US" sz="1600" u="none" strike="noStrike" dirty="0">
                          <a:effectLst/>
                        </a:rPr>
                        <a:t> et al.,</a:t>
                      </a:r>
                      <a:r>
                        <a:rPr lang="en-US" sz="1600" u="none" strike="noStrike" baseline="0" dirty="0">
                          <a:effectLst/>
                        </a:rPr>
                        <a:t> 2014 </a:t>
                      </a:r>
                      <a:r>
                        <a:rPr lang="en-US" sz="1600" u="none" strike="noStrike" dirty="0">
                          <a:effectLst/>
                        </a:rPr>
                        <a:t>, Fujimoto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ARID2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RPS6KA3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IRF2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Reported as an HCC TSG in </a:t>
                      </a:r>
                      <a:r>
                        <a:rPr lang="en-US" sz="1600" u="none" strike="noStrike" dirty="0" err="1">
                          <a:effectLst/>
                        </a:rPr>
                        <a:t>Guichard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RAG1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Activation of immunoglobulin V-D-J recombination.; not likely to have a role in hepatocytes or liver cancer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RB1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PBRM1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9564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9" y="228600"/>
            <a:ext cx="10689771" cy="6858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2191" t="34430" r="32887" b="25023"/>
          <a:stretch/>
        </p:blipFill>
        <p:spPr bwMode="auto">
          <a:xfrm>
            <a:off x="7525511" y="2360406"/>
            <a:ext cx="780286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 rot="16200000">
            <a:off x="6527798" y="-507010"/>
            <a:ext cx="615553" cy="50542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00" y="1219200"/>
            <a:ext cx="11355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天仙藤 </a:t>
            </a:r>
            <a:r>
              <a:rPr lang="en-US" altLang="zh-CN" sz="3200" dirty="0" err="1"/>
              <a:t>tiān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xiān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téng</a:t>
            </a:r>
            <a:r>
              <a:rPr lang="en-US" altLang="zh-CN" sz="3200" dirty="0"/>
              <a:t> (thin stems and leaves of </a:t>
            </a:r>
            <a:r>
              <a:rPr lang="en-US" altLang="zh-CN" sz="3200" i="1" dirty="0"/>
              <a:t>Aristolochia debilis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75255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534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950789" y="1729476"/>
            <a:ext cx="369333" cy="4724401"/>
            <a:chOff x="11734800" y="1371599"/>
            <a:chExt cx="369333" cy="4724401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17" name="Up Arrow 16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267200" y="6400800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2050" name="Picture 2" descr="天仙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68" y="2475803"/>
            <a:ext cx="3657600" cy="36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 rot="3054946">
            <a:off x="8606270" y="52307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3054946">
            <a:off x="8530070" y="3097144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3054946">
            <a:off x="7920470" y="27923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BF3BEB-765D-49F9-8AEC-6BA14EEE3B59}"/>
              </a:ext>
            </a:extLst>
          </p:cNvPr>
          <p:cNvPicPr/>
          <p:nvPr/>
        </p:nvPicPr>
        <p:blipFill rotWithShape="1">
          <a:blip r:embed="rId2"/>
          <a:srcRect l="86307" t="34430" r="9955" b="38341"/>
          <a:stretch/>
        </p:blipFill>
        <p:spPr bwMode="auto">
          <a:xfrm>
            <a:off x="9421335" y="2672951"/>
            <a:ext cx="592597" cy="250864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327D54-2E12-4316-BB88-D7A497DCA185}"/>
              </a:ext>
            </a:extLst>
          </p:cNvPr>
          <p:cNvSpPr txBox="1"/>
          <p:nvPr/>
        </p:nvSpPr>
        <p:spPr>
          <a:xfrm rot="10800000">
            <a:off x="6632974" y="2726550"/>
            <a:ext cx="92333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400" dirty="0"/>
              <a:t> Each row is a different AA analog</a:t>
            </a:r>
          </a:p>
        </p:txBody>
      </p:sp>
    </p:spTree>
    <p:extLst>
      <p:ext uri="{BB962C8B-B14F-4D97-AF65-F5344CB8AC3E}">
        <p14:creationId xmlns:p14="http://schemas.microsoft.com/office/powerpoint/2010/main" val="252159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6777991" cy="3129643"/>
            <a:chOff x="2895600" y="2090057"/>
            <a:chExt cx="6777991" cy="312964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6220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99A1AC-F227-4DD1-BDB1-067C23E2E0EF}"/>
              </a:ext>
            </a:extLst>
          </p:cNvPr>
          <p:cNvGrpSpPr/>
          <p:nvPr/>
        </p:nvGrpSpPr>
        <p:grpSpPr>
          <a:xfrm>
            <a:off x="1524001" y="331113"/>
            <a:ext cx="8039099" cy="1905650"/>
            <a:chOff x="1524001" y="331113"/>
            <a:chExt cx="8039099" cy="1905650"/>
          </a:xfrm>
        </p:grpSpPr>
        <p:sp>
          <p:nvSpPr>
            <p:cNvPr id="23" name="Text Box 8">
              <a:extLst>
                <a:ext uri="{FF2B5EF4-FFF2-40B4-BE49-F238E27FC236}">
                  <a16:creationId xmlns:a16="http://schemas.microsoft.com/office/drawing/2014/main" id="{7089B540-4236-466D-AA2D-4877D69F86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1" y="331113"/>
              <a:ext cx="6542313" cy="1905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b" anchorCtr="1">
              <a:spAutoFit/>
            </a:bodyPr>
            <a:lstStyle/>
            <a:p>
              <a:pPr>
                <a:lnSpc>
                  <a:spcPts val="700"/>
                </a:lnSpc>
              </a:pPr>
              <a:endParaRPr lang="en-GB" altLang="en-US" sz="2800" dirty="0"/>
            </a:p>
            <a:p>
              <a:r>
                <a:rPr lang="en-GB" altLang="en-US" sz="2800" dirty="0"/>
                <a:t>We usually detect somatic mutations by DNA sequencing normal cells </a:t>
              </a:r>
              <a:r>
                <a:rPr lang="en-GB" altLang="en-US" sz="2800" dirty="0">
                  <a:solidFill>
                    <a:schemeClr val="bg1"/>
                  </a:solidFill>
                </a:rPr>
                <a:t>and tumour cells</a:t>
              </a:r>
            </a:p>
            <a:p>
              <a:endParaRPr lang="en-GB" altLang="en-US" sz="2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0ED33E-85F4-45B8-8957-BABDC84B5930}"/>
                </a:ext>
              </a:extLst>
            </p:cNvPr>
            <p:cNvSpPr txBox="1"/>
            <p:nvPr/>
          </p:nvSpPr>
          <p:spPr>
            <a:xfrm>
              <a:off x="6896100" y="1171324"/>
              <a:ext cx="2667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and tumor cells</a:t>
              </a:r>
              <a:endParaRPr lang="en-SG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69428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7543800" cy="3800173"/>
            <a:chOff x="2895600" y="2090057"/>
            <a:chExt cx="7543800" cy="380017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4315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3" name="Right Arrow 2"/>
            <p:cNvSpPr/>
            <p:nvPr/>
          </p:nvSpPr>
          <p:spPr>
            <a:xfrm rot="19111568">
              <a:off x="3868629" y="4267846"/>
              <a:ext cx="742950" cy="285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ight Arrow 15"/>
            <p:cNvSpPr/>
            <p:nvPr/>
          </p:nvSpPr>
          <p:spPr>
            <a:xfrm rot="19111568">
              <a:off x="7183329" y="4267845"/>
              <a:ext cx="742950" cy="28575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54805" y="4686301"/>
              <a:ext cx="3368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0000"/>
                  </a:solidFill>
                </a:rPr>
                <a:t>Somatic mutation from </a:t>
              </a:r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100" dirty="0"/>
                <a:t> &gt; 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86400" y="5105400"/>
              <a:ext cx="4953000" cy="784830"/>
              <a:chOff x="5486400" y="5105400"/>
              <a:chExt cx="4953000" cy="784830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486400" y="5105400"/>
                <a:ext cx="49530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C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A</a:t>
                </a:r>
                <a:r>
                  <a:rPr lang="en-US" sz="2100" dirty="0"/>
                  <a:t>A &gt; 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</a:t>
                </a:r>
                <a:r>
                  <a:rPr lang="en-US" sz="2100" dirty="0"/>
                  <a:t>A </a:t>
                </a:r>
              </a:p>
              <a:p>
                <a:r>
                  <a:rPr lang="en-US" sz="2100" dirty="0"/>
                  <a:t>Useful information in neighboring bases</a:t>
                </a:r>
              </a:p>
            </p:txBody>
          </p:sp>
          <p:sp>
            <p:nvSpPr>
              <p:cNvPr id="11" name="Right Arrow 10"/>
              <p:cNvSpPr/>
              <p:nvPr/>
            </p:nvSpPr>
            <p:spPr>
              <a:xfrm>
                <a:off x="6934200" y="5181600"/>
                <a:ext cx="228600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295400" y="2057400"/>
            <a:ext cx="3276600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look for the variants found only in the tumor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219C67A4-0D42-4AF6-9AA8-57898B9B6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331113"/>
            <a:ext cx="6542313" cy="190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usually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D552F-DA50-4FA1-B727-1FAF6D563774}"/>
              </a:ext>
            </a:extLst>
          </p:cNvPr>
          <p:cNvSpPr txBox="1"/>
          <p:nvPr/>
        </p:nvSpPr>
        <p:spPr>
          <a:xfrm>
            <a:off x="6896100" y="117132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 tumor cells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694876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1626186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(most are not causing the cancer; they are innocent bystanders)</a:t>
            </a:r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5221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7" descr="nature07943-f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0" t="9585" r="12000" b="60204"/>
          <a:stretch/>
        </p:blipFill>
        <p:spPr bwMode="auto">
          <a:xfrm>
            <a:off x="5881008" y="2598965"/>
            <a:ext cx="1170297" cy="16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9" name="Lightning Bolt 8"/>
          <p:cNvSpPr/>
          <p:nvPr/>
        </p:nvSpPr>
        <p:spPr>
          <a:xfrm>
            <a:off x="4509407" y="2827565"/>
            <a:ext cx="1657350" cy="5143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1" name="Rectangle 10"/>
          <p:cNvSpPr/>
          <p:nvPr/>
        </p:nvSpPr>
        <p:spPr>
          <a:xfrm>
            <a:off x="4124599" y="2187486"/>
            <a:ext cx="1813559" cy="19851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SG" sz="12450" b="1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1951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53947</TotalTime>
  <Words>3041</Words>
  <Application>Microsoft Office PowerPoint</Application>
  <PresentationFormat>Widescreen</PresentationFormat>
  <Paragraphs>525</Paragraphs>
  <Slides>54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GraphikNaturel-Medium</vt:lpstr>
      <vt:lpstr>HelveticaNeueLTStd-Lt</vt:lpstr>
      <vt:lpstr>宋体</vt:lpstr>
      <vt:lpstr>Arial</vt:lpstr>
      <vt:lpstr>Calibri</vt:lpstr>
      <vt:lpstr>Roboto</vt:lpstr>
      <vt:lpstr>Times New Roman</vt:lpstr>
      <vt:lpstr>Office Theme</vt:lpstr>
      <vt:lpstr>Aristolochic acid in herbal medicine is a common cause of liver cancer</vt:lpstr>
      <vt:lpstr>Singapore</vt:lpstr>
      <vt:lpstr>Duke-NUS Medical School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Cancer epidemiology and prevention: aristolochic acid (AA) AA occurs naturally in plants widely used as herbal medicine</vt:lpstr>
      <vt:lpstr>Not just Chinese herbal medicine</vt:lpstr>
      <vt:lpstr>AA: well-known nephrotoxin</vt:lpstr>
      <vt:lpstr>1990s: AA emerged as a human health problem</vt:lpstr>
      <vt:lpstr>漢防己, 汉防己, hàn fáng jǐ (genus Stephania – no AA)</vt:lpstr>
      <vt:lpstr>廣防己, 广防己, guǎng fáng jǐ (genus Aristolochia – has AA)</vt:lpstr>
      <vt:lpstr>Details of kidney damage from AA</vt:lpstr>
      <vt:lpstr>PowerPoint Presentation</vt:lpstr>
      <vt:lpstr>Mutational signature in an AA-exposed upper tract urothelial carcinoma</vt:lpstr>
      <vt:lpstr>Mutational signature in an AA-exposed upper tract urothelial carcinoma</vt:lpstr>
      <vt:lpstr>2013: AA mutational signature in upper tract urothelial cancer and cell lines</vt:lpstr>
      <vt:lpstr>2016: AA mutational signature in multiple tumor types</vt:lpstr>
      <vt:lpstr>2016: Taiwan a known hotspot for AA kidney failure and AA upper-tract urothelial cancer A good place to investigate AA in liver cancer</vt:lpstr>
      <vt:lpstr>2017: 78% of Taiwan liver cancers (HCCs) had the AA signature</vt:lpstr>
      <vt:lpstr>Today: 2,000 liver cancers – AA exposure is prevalent</vt:lpstr>
      <vt:lpstr>PowerPoint Presentation</vt:lpstr>
      <vt:lpstr>PowerPoint Presentation</vt:lpstr>
      <vt:lpstr>Aflatoxin is a well-established liver carcinogen AA mutation counts and aflatoxin mutation counts in HCC are similar</vt:lpstr>
      <vt:lpstr>Number of AA mutations was variable</vt:lpstr>
      <vt:lpstr>Many AA-exposed liver cancers have multiple known cancer driver genes with AA mutations (as of 2017)</vt:lpstr>
      <vt:lpstr>Strong evidence that AA can cause liver cancer</vt:lpstr>
      <vt:lpstr>AA causes liver cancer in mice</vt:lpstr>
      <vt:lpstr>AA causes liver cancer in mice</vt:lpstr>
      <vt:lpstr>PowerPoint Presentation</vt:lpstr>
      <vt:lpstr>2021: Six cancer types with AA mutagenesis Strong evidence for causal roles in liver and urothelial cancers</vt:lpstr>
      <vt:lpstr>Non cancer liver damage</vt:lpstr>
      <vt:lpstr>Non cancer liver damage, continued</vt:lpstr>
      <vt:lpstr>But it’s not a problem, because AA is “banned”</vt:lpstr>
      <vt:lpstr>October 2017: Rreassuring statements</vt:lpstr>
      <vt:lpstr>July 2021: Easy to buy</vt:lpstr>
      <vt:lpstr>Singapore</vt:lpstr>
      <vt:lpstr>AA in wild ginger (xi xin, 细辛) roots bought in Singapore</vt:lpstr>
      <vt:lpstr>Strong AA mutagenesis from wild ginger bought in Singapore</vt:lpstr>
      <vt:lpstr>Wild ginger (xi xin, 细辛) products</vt:lpstr>
      <vt:lpstr>Hard to regulate because of variable phytochemistry and difficult identification</vt:lpstr>
      <vt:lpstr>Variable and diverse AA content</vt:lpstr>
      <vt:lpstr>AA – more questions than answers</vt:lpstr>
      <vt:lpstr>Acknowledgements - Funding</vt:lpstr>
      <vt:lpstr>Acknowledgements</vt:lpstr>
      <vt:lpstr>Questions?</vt:lpstr>
      <vt:lpstr>Backup slides</vt:lpstr>
      <vt:lpstr>PowerPoint Presentation</vt:lpstr>
      <vt:lpstr>PowerPoint Presentation</vt:lpstr>
      <vt:lpstr>Variable and diverse AA content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George Rozen</dc:creator>
  <cp:lastModifiedBy>Steven George Rozen</cp:lastModifiedBy>
  <cp:revision>2342</cp:revision>
  <cp:lastPrinted>2021-12-02T08:41:27Z</cp:lastPrinted>
  <dcterms:created xsi:type="dcterms:W3CDTF">2006-08-16T00:00:00Z</dcterms:created>
  <dcterms:modified xsi:type="dcterms:W3CDTF">2022-09-08T14:51:18Z</dcterms:modified>
</cp:coreProperties>
</file>